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91" r:id="rId4"/>
    <p:sldId id="392" r:id="rId5"/>
    <p:sldId id="308" r:id="rId6"/>
    <p:sldId id="309" r:id="rId7"/>
    <p:sldId id="374" r:id="rId8"/>
    <p:sldId id="310" r:id="rId9"/>
    <p:sldId id="312" r:id="rId10"/>
    <p:sldId id="380" r:id="rId11"/>
    <p:sldId id="381" r:id="rId12"/>
    <p:sldId id="382" r:id="rId13"/>
    <p:sldId id="383" r:id="rId14"/>
    <p:sldId id="384" r:id="rId15"/>
    <p:sldId id="385" r:id="rId16"/>
    <p:sldId id="373" r:id="rId17"/>
    <p:sldId id="335" r:id="rId18"/>
    <p:sldId id="334" r:id="rId19"/>
    <p:sldId id="372" r:id="rId20"/>
    <p:sldId id="315" r:id="rId21"/>
    <p:sldId id="336" r:id="rId22"/>
    <p:sldId id="313" r:id="rId23"/>
    <p:sldId id="337" r:id="rId24"/>
    <p:sldId id="339" r:id="rId25"/>
    <p:sldId id="340" r:id="rId26"/>
    <p:sldId id="341" r:id="rId27"/>
    <p:sldId id="338" r:id="rId28"/>
    <p:sldId id="344" r:id="rId29"/>
    <p:sldId id="390" r:id="rId30"/>
    <p:sldId id="360" r:id="rId31"/>
    <p:sldId id="375" r:id="rId32"/>
    <p:sldId id="379" r:id="rId33"/>
    <p:sldId id="386" r:id="rId34"/>
    <p:sldId id="377" r:id="rId35"/>
    <p:sldId id="389" r:id="rId36"/>
    <p:sldId id="387" r:id="rId37"/>
    <p:sldId id="388" r:id="rId38"/>
    <p:sldId id="371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참구" id="{05430931-94AF-4658-90C9-9E178AFD4D36}">
          <p14:sldIdLst>
            <p14:sldId id="256"/>
            <p14:sldId id="257"/>
            <p14:sldId id="391"/>
            <p14:sldId id="392"/>
            <p14:sldId id="308"/>
            <p14:sldId id="309"/>
            <p14:sldId id="374"/>
            <p14:sldId id="310"/>
            <p14:sldId id="312"/>
          </p14:sldIdLst>
        </p14:section>
        <p14:section name="헌수" id="{69DB8F5B-8A41-4B03-99FA-7591168104A6}">
          <p14:sldIdLst>
            <p14:sldId id="380"/>
            <p14:sldId id="381"/>
            <p14:sldId id="382"/>
            <p14:sldId id="383"/>
            <p14:sldId id="384"/>
            <p14:sldId id="385"/>
          </p14:sldIdLst>
        </p14:section>
        <p14:section name="서언" id="{46D4CE3E-A965-4533-9A1E-5332756B03EA}">
          <p14:sldIdLst>
            <p14:sldId id="373"/>
            <p14:sldId id="335"/>
            <p14:sldId id="334"/>
            <p14:sldId id="372"/>
            <p14:sldId id="315"/>
            <p14:sldId id="336"/>
            <p14:sldId id="313"/>
            <p14:sldId id="337"/>
            <p14:sldId id="339"/>
            <p14:sldId id="340"/>
            <p14:sldId id="341"/>
            <p14:sldId id="338"/>
            <p14:sldId id="344"/>
            <p14:sldId id="390"/>
            <p14:sldId id="360"/>
          </p14:sldIdLst>
        </p14:section>
        <p14:section name="주누" id="{EFE07F35-EE63-4DDB-9E93-B3C08A8E9B98}">
          <p14:sldIdLst>
            <p14:sldId id="375"/>
            <p14:sldId id="379"/>
            <p14:sldId id="386"/>
            <p14:sldId id="377"/>
            <p14:sldId id="389"/>
            <p14:sldId id="387"/>
            <p14:sldId id="388"/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002D"/>
    <a:srgbClr val="367CE5"/>
    <a:srgbClr val="DA0954"/>
    <a:srgbClr val="0A1E5A"/>
    <a:srgbClr val="FF5D5A"/>
    <a:srgbClr val="FE6688"/>
    <a:srgbClr val="E35B0A"/>
    <a:srgbClr val="333333"/>
    <a:srgbClr val="FFD1D9"/>
    <a:srgbClr val="E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4634" autoAdjust="0"/>
  </p:normalViewPr>
  <p:slideViewPr>
    <p:cSldViewPr snapToGrid="0">
      <p:cViewPr varScale="1">
        <p:scale>
          <a:sx n="89" d="100"/>
          <a:sy n="89" d="100"/>
        </p:scale>
        <p:origin x="6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98CF8-F3DE-4D42-BABD-F7A6C02EE566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BCACA4CF-17E4-4CA4-94D3-BAEBD0007351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업체 선택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D2A7D1B2-D8D9-4905-AED8-ECD739643AB6}" type="parTrans" cxnId="{F6E246B7-9743-4C80-85C0-3D634B638C6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7A8F2872-8747-4FCA-BD9A-DA8E1A219FAC}" type="sibTrans" cxnId="{F6E246B7-9743-4C80-85C0-3D634B638C6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7791CB94-8F4C-4298-A5A5-3D2FECF4F95B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샘플 채취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F9B14537-97E4-4961-8DA7-7908E2652BCC}" type="parTrans" cxnId="{51C12474-94E3-47C7-A8AC-D7529ECA8A9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3FE1ED4E-AED2-42A4-BFFB-31147D46AB42}" type="sibTrans" cxnId="{51C12474-94E3-47C7-A8AC-D7529ECA8A9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3AFA43CC-8B10-405A-AA03-67C3BFD173C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배송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9197708B-0E0B-472B-9451-56CCB3EB8AE4}" type="parTrans" cxnId="{1D540615-1064-43AD-826C-557D472E81F4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A6D9E1DD-1C58-4DC9-89D5-CEC51EF0B344}" type="sibTrans" cxnId="{1D540615-1064-43AD-826C-557D472E81F4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0952FFB3-84CD-427E-A695-B2B523926D23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분석 및 보고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BB021E19-9D61-47FC-BF7D-F27DCB722522}" type="parTrans" cxnId="{1FED5760-464A-43EE-98BB-8B550480703D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9356E827-4EA1-49A0-A06A-CC0799F14730}" type="sibTrans" cxnId="{1FED5760-464A-43EE-98BB-8B550480703D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F724263F-BA7C-45E1-A3A2-14A4FD0B697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평가 및 </a:t>
          </a:r>
          <a:r>
            <a:rPr lang="en-US" altLang="ko-KR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권장사항 수령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2108F261-78E5-427C-9F10-8CE5D5B83BCC}" type="parTrans" cxnId="{98F7CC64-57C0-4E8F-821A-5656A7A3FA70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6DDC625C-B70F-487F-9F54-A12D1E8D39E7}" type="sibTrans" cxnId="{98F7CC64-57C0-4E8F-821A-5656A7A3FA70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316CA7FB-9A9D-452D-AEDC-CCD5E9FF1D62}" type="pres">
      <dgm:prSet presAssocID="{C9598CF8-F3DE-4D42-BABD-F7A6C02EE566}" presName="Name0" presStyleCnt="0">
        <dgm:presLayoutVars>
          <dgm:dir/>
          <dgm:animLvl val="lvl"/>
          <dgm:resizeHandles val="exact"/>
        </dgm:presLayoutVars>
      </dgm:prSet>
      <dgm:spPr/>
    </dgm:pt>
    <dgm:pt modelId="{3B1D9FD5-96BC-4435-BF7A-8A3EBF014431}" type="pres">
      <dgm:prSet presAssocID="{BCACA4CF-17E4-4CA4-94D3-BAEBD000735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C24E31-C252-4A70-8AF3-76CE3569FC07}" type="pres">
      <dgm:prSet presAssocID="{7A8F2872-8747-4FCA-BD9A-DA8E1A219FAC}" presName="parTxOnlySpace" presStyleCnt="0"/>
      <dgm:spPr/>
    </dgm:pt>
    <dgm:pt modelId="{6FB190E2-29A9-4C05-92A9-46BF4BCB94F6}" type="pres">
      <dgm:prSet presAssocID="{7791CB94-8F4C-4298-A5A5-3D2FECF4F95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D174DE-9FC3-487C-9BF9-4156EF69D3A6}" type="pres">
      <dgm:prSet presAssocID="{3FE1ED4E-AED2-42A4-BFFB-31147D46AB42}" presName="parTxOnlySpace" presStyleCnt="0"/>
      <dgm:spPr/>
    </dgm:pt>
    <dgm:pt modelId="{CFDF2616-46F2-40B4-9AB8-09F48B30F3BA}" type="pres">
      <dgm:prSet presAssocID="{3AFA43CC-8B10-405A-AA03-67C3BFD173CE}" presName="parTxOnly" presStyleLbl="node1" presStyleIdx="2" presStyleCnt="5" custLinFactNeighborX="-12268" custLinFactNeighborY="7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7F50FF-CD5E-4CC7-98F5-7B3A9FF93B4D}" type="pres">
      <dgm:prSet presAssocID="{A6D9E1DD-1C58-4DC9-89D5-CEC51EF0B344}" presName="parTxOnlySpace" presStyleCnt="0"/>
      <dgm:spPr/>
    </dgm:pt>
    <dgm:pt modelId="{253D882E-303D-4A81-92E3-743D09D9541E}" type="pres">
      <dgm:prSet presAssocID="{0952FFB3-84CD-427E-A695-B2B523926D2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1021F9-8DA8-4F6F-A8B8-218D36992BA6}" type="pres">
      <dgm:prSet presAssocID="{9356E827-4EA1-49A0-A06A-CC0799F14730}" presName="parTxOnlySpace" presStyleCnt="0"/>
      <dgm:spPr/>
    </dgm:pt>
    <dgm:pt modelId="{1C3F3DF4-4FA7-4636-83CF-1968064B1E69}" type="pres">
      <dgm:prSet presAssocID="{F724263F-BA7C-45E1-A3A2-14A4FD0B697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FED5760-464A-43EE-98BB-8B550480703D}" srcId="{C9598CF8-F3DE-4D42-BABD-F7A6C02EE566}" destId="{0952FFB3-84CD-427E-A695-B2B523926D23}" srcOrd="3" destOrd="0" parTransId="{BB021E19-9D61-47FC-BF7D-F27DCB722522}" sibTransId="{9356E827-4EA1-49A0-A06A-CC0799F14730}"/>
    <dgm:cxn modelId="{98F7CC64-57C0-4E8F-821A-5656A7A3FA70}" srcId="{C9598CF8-F3DE-4D42-BABD-F7A6C02EE566}" destId="{F724263F-BA7C-45E1-A3A2-14A4FD0B697E}" srcOrd="4" destOrd="0" parTransId="{2108F261-78E5-427C-9F10-8CE5D5B83BCC}" sibTransId="{6DDC625C-B70F-487F-9F54-A12D1E8D39E7}"/>
    <dgm:cxn modelId="{51C12474-94E3-47C7-A8AC-D7529ECA8A93}" srcId="{C9598CF8-F3DE-4D42-BABD-F7A6C02EE566}" destId="{7791CB94-8F4C-4298-A5A5-3D2FECF4F95B}" srcOrd="1" destOrd="0" parTransId="{F9B14537-97E4-4961-8DA7-7908E2652BCC}" sibTransId="{3FE1ED4E-AED2-42A4-BFFB-31147D46AB42}"/>
    <dgm:cxn modelId="{1D540615-1064-43AD-826C-557D472E81F4}" srcId="{C9598CF8-F3DE-4D42-BABD-F7A6C02EE566}" destId="{3AFA43CC-8B10-405A-AA03-67C3BFD173CE}" srcOrd="2" destOrd="0" parTransId="{9197708B-0E0B-472B-9451-56CCB3EB8AE4}" sibTransId="{A6D9E1DD-1C58-4DC9-89D5-CEC51EF0B344}"/>
    <dgm:cxn modelId="{447B0C80-B63F-4B89-8EDB-8198A3733849}" type="presOf" srcId="{0952FFB3-84CD-427E-A695-B2B523926D23}" destId="{253D882E-303D-4A81-92E3-743D09D9541E}" srcOrd="0" destOrd="0" presId="urn:microsoft.com/office/officeart/2005/8/layout/chevron1"/>
    <dgm:cxn modelId="{7A32C96D-FB6A-4E4D-B39F-FCA26BF15C4B}" type="presOf" srcId="{7791CB94-8F4C-4298-A5A5-3D2FECF4F95B}" destId="{6FB190E2-29A9-4C05-92A9-46BF4BCB94F6}" srcOrd="0" destOrd="0" presId="urn:microsoft.com/office/officeart/2005/8/layout/chevron1"/>
    <dgm:cxn modelId="{48F6F761-E4E0-4A38-ADA8-C6B784191FC5}" type="presOf" srcId="{F724263F-BA7C-45E1-A3A2-14A4FD0B697E}" destId="{1C3F3DF4-4FA7-4636-83CF-1968064B1E69}" srcOrd="0" destOrd="0" presId="urn:microsoft.com/office/officeart/2005/8/layout/chevron1"/>
    <dgm:cxn modelId="{B0863053-6A6E-4C86-8B49-719301B6E614}" type="presOf" srcId="{C9598CF8-F3DE-4D42-BABD-F7A6C02EE566}" destId="{316CA7FB-9A9D-452D-AEDC-CCD5E9FF1D62}" srcOrd="0" destOrd="0" presId="urn:microsoft.com/office/officeart/2005/8/layout/chevron1"/>
    <dgm:cxn modelId="{15CE294E-F1F2-40C1-93CE-3A82298E0310}" type="presOf" srcId="{BCACA4CF-17E4-4CA4-94D3-BAEBD0007351}" destId="{3B1D9FD5-96BC-4435-BF7A-8A3EBF014431}" srcOrd="0" destOrd="0" presId="urn:microsoft.com/office/officeart/2005/8/layout/chevron1"/>
    <dgm:cxn modelId="{BF983933-D431-49C5-BFAA-46EF2E87269F}" type="presOf" srcId="{3AFA43CC-8B10-405A-AA03-67C3BFD173CE}" destId="{CFDF2616-46F2-40B4-9AB8-09F48B30F3BA}" srcOrd="0" destOrd="0" presId="urn:microsoft.com/office/officeart/2005/8/layout/chevron1"/>
    <dgm:cxn modelId="{F6E246B7-9743-4C80-85C0-3D634B638C63}" srcId="{C9598CF8-F3DE-4D42-BABD-F7A6C02EE566}" destId="{BCACA4CF-17E4-4CA4-94D3-BAEBD0007351}" srcOrd="0" destOrd="0" parTransId="{D2A7D1B2-D8D9-4905-AED8-ECD739643AB6}" sibTransId="{7A8F2872-8747-4FCA-BD9A-DA8E1A219FAC}"/>
    <dgm:cxn modelId="{A32B16BC-BE83-4207-83CE-2C5087373F2F}" type="presParOf" srcId="{316CA7FB-9A9D-452D-AEDC-CCD5E9FF1D62}" destId="{3B1D9FD5-96BC-4435-BF7A-8A3EBF014431}" srcOrd="0" destOrd="0" presId="urn:microsoft.com/office/officeart/2005/8/layout/chevron1"/>
    <dgm:cxn modelId="{92D3AA44-4315-4214-A30E-6B6D761D67CD}" type="presParOf" srcId="{316CA7FB-9A9D-452D-AEDC-CCD5E9FF1D62}" destId="{54C24E31-C252-4A70-8AF3-76CE3569FC07}" srcOrd="1" destOrd="0" presId="urn:microsoft.com/office/officeart/2005/8/layout/chevron1"/>
    <dgm:cxn modelId="{AB328B45-86D4-4929-9D7B-F709E1B27ACF}" type="presParOf" srcId="{316CA7FB-9A9D-452D-AEDC-CCD5E9FF1D62}" destId="{6FB190E2-29A9-4C05-92A9-46BF4BCB94F6}" srcOrd="2" destOrd="0" presId="urn:microsoft.com/office/officeart/2005/8/layout/chevron1"/>
    <dgm:cxn modelId="{D2D48B6F-A6E3-413B-83E8-3BCBF271979E}" type="presParOf" srcId="{316CA7FB-9A9D-452D-AEDC-CCD5E9FF1D62}" destId="{D1D174DE-9FC3-487C-9BF9-4156EF69D3A6}" srcOrd="3" destOrd="0" presId="urn:microsoft.com/office/officeart/2005/8/layout/chevron1"/>
    <dgm:cxn modelId="{C34CFD3B-4ABB-496A-B9E3-432C4B42D397}" type="presParOf" srcId="{316CA7FB-9A9D-452D-AEDC-CCD5E9FF1D62}" destId="{CFDF2616-46F2-40B4-9AB8-09F48B30F3BA}" srcOrd="4" destOrd="0" presId="urn:microsoft.com/office/officeart/2005/8/layout/chevron1"/>
    <dgm:cxn modelId="{74C895D2-948D-4901-B70A-4E1E14E47E73}" type="presParOf" srcId="{316CA7FB-9A9D-452D-AEDC-CCD5E9FF1D62}" destId="{D57F50FF-CD5E-4CC7-98F5-7B3A9FF93B4D}" srcOrd="5" destOrd="0" presId="urn:microsoft.com/office/officeart/2005/8/layout/chevron1"/>
    <dgm:cxn modelId="{44D1E68D-BABD-4DD3-8229-723037557158}" type="presParOf" srcId="{316CA7FB-9A9D-452D-AEDC-CCD5E9FF1D62}" destId="{253D882E-303D-4A81-92E3-743D09D9541E}" srcOrd="6" destOrd="0" presId="urn:microsoft.com/office/officeart/2005/8/layout/chevron1"/>
    <dgm:cxn modelId="{E7F2D281-F272-4645-868A-07F5ED77FF00}" type="presParOf" srcId="{316CA7FB-9A9D-452D-AEDC-CCD5E9FF1D62}" destId="{F31021F9-8DA8-4F6F-A8B8-218D36992BA6}" srcOrd="7" destOrd="0" presId="urn:microsoft.com/office/officeart/2005/8/layout/chevron1"/>
    <dgm:cxn modelId="{507D8088-C349-450E-A9F4-9EFF8CA5851A}" type="presParOf" srcId="{316CA7FB-9A9D-452D-AEDC-CCD5E9FF1D62}" destId="{1C3F3DF4-4FA7-4636-83CF-1968064B1E6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C720B0-6D97-418E-9778-421509A76329}" type="doc">
      <dgm:prSet loTypeId="urn:microsoft.com/office/officeart/2005/8/layout/hierarchy4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pPr latinLnBrk="1"/>
          <a:endParaRPr lang="ko-KR" altLang="en-US"/>
        </a:p>
      </dgm:t>
    </dgm:pt>
    <dgm:pt modelId="{4C4CC770-F553-438B-873B-97CE2EFAC65D}">
      <dgm:prSet phldrT="[텍스트]"/>
      <dgm:spPr>
        <a:solidFill>
          <a:srgbClr val="333333">
            <a:alpha val="80000"/>
          </a:srgbClr>
        </a:solidFill>
        <a:ln w="47625">
          <a:solidFill>
            <a:srgbClr val="E35B0A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교체 주기 </a:t>
          </a:r>
          <a:r>
            <a:rPr lang="ko-KR" altLang="en-US" dirty="0" err="1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알람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20BD62C9-92CD-434A-BE13-5C7E10D822D3}" type="sibTrans" cxnId="{BF608D5E-88D0-4C4C-8A03-30FF0693411B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6711F15E-AA36-42A1-A35D-C6C80A0D1FDD}" type="parTrans" cxnId="{BF608D5E-88D0-4C4C-8A03-30FF0693411B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33494707-C460-4BF6-BB41-79427929DBAB}">
      <dgm:prSet phldrT="[텍스트]"/>
      <dgm:spPr>
        <a:solidFill>
          <a:srgbClr val="333333">
            <a:alpha val="80000"/>
          </a:srgbClr>
        </a:solidFill>
      </dgm:spPr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작업량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A60F8476-19B7-494D-9853-5B3CB8D2FEA1}" type="sibTrans" cxnId="{C3630275-287F-4FAB-835B-443537AD4697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1773817D-A09E-4190-97EE-25A2D4F20028}" type="parTrans" cxnId="{C3630275-287F-4FAB-835B-443537AD4697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AC014B37-341B-4691-BD80-96AC6FB83936}">
      <dgm:prSet phldrT="[텍스트]"/>
      <dgm:spPr>
        <a:solidFill>
          <a:srgbClr val="333333">
            <a:alpha val="80000"/>
          </a:srgbClr>
        </a:solidFill>
      </dgm:spPr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시동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562FFFAA-E3E0-4A3B-AF23-4DF8010D4B13}" type="sibTrans" cxnId="{CB7B2794-1457-40B7-9114-120A481C0321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72812BEA-24E5-4D45-AB40-97547120173F}" type="parTrans" cxnId="{CB7B2794-1457-40B7-9114-120A481C0321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FDAAE5CB-259A-4969-AEDB-ABE43F5D4090}">
      <dgm:prSet phldrT="[텍스트]"/>
      <dgm:spPr>
        <a:solidFill>
          <a:srgbClr val="E35B0A">
            <a:alpha val="80000"/>
          </a:srgbClr>
        </a:solidFill>
      </dgm:spPr>
      <dgm:t>
        <a:bodyPr/>
        <a:lstStyle/>
        <a:p>
          <a:pPr latinLnBrk="1"/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D6073942-4202-4394-A192-A02A3F2E781E}" type="sibTrans" cxnId="{E1F1C1BB-E3B1-4EEE-A758-FFF8C6E9033F}">
      <dgm:prSet/>
      <dgm:spPr/>
      <dgm:t>
        <a:bodyPr/>
        <a:lstStyle/>
        <a:p>
          <a:pPr latinLnBrk="1"/>
          <a:endParaRPr lang="ko-KR" altLang="en-US"/>
        </a:p>
      </dgm:t>
    </dgm:pt>
    <dgm:pt modelId="{B736158C-45C0-497F-A8F1-B339E2CC9300}" type="parTrans" cxnId="{E1F1C1BB-E3B1-4EEE-A758-FFF8C6E9033F}">
      <dgm:prSet/>
      <dgm:spPr/>
      <dgm:t>
        <a:bodyPr/>
        <a:lstStyle/>
        <a:p>
          <a:pPr latinLnBrk="1"/>
          <a:endParaRPr lang="ko-KR" altLang="en-US"/>
        </a:p>
      </dgm:t>
    </dgm:pt>
    <dgm:pt modelId="{B166195F-BD86-475F-BF8B-6BC032C5554E}" type="pres">
      <dgm:prSet presAssocID="{1FC720B0-6D97-418E-9778-421509A7632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4D49D7-FD5D-4E64-BAAC-C463C7DDA4A5}" type="pres">
      <dgm:prSet presAssocID="{FDAAE5CB-259A-4969-AEDB-ABE43F5D4090}" presName="vertOne" presStyleCnt="0"/>
      <dgm:spPr/>
    </dgm:pt>
    <dgm:pt modelId="{F5AC90F7-26A9-480E-86F5-4EF9EC3793FE}" type="pres">
      <dgm:prSet presAssocID="{FDAAE5CB-259A-4969-AEDB-ABE43F5D409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3A4E87-A2C7-445F-9D96-D44864D34458}" type="pres">
      <dgm:prSet presAssocID="{FDAAE5CB-259A-4969-AEDB-ABE43F5D4090}" presName="parTransOne" presStyleCnt="0"/>
      <dgm:spPr/>
    </dgm:pt>
    <dgm:pt modelId="{FCB9510E-3681-4FBD-AC02-C720B1FCD5C1}" type="pres">
      <dgm:prSet presAssocID="{FDAAE5CB-259A-4969-AEDB-ABE43F5D4090}" presName="horzOne" presStyleCnt="0"/>
      <dgm:spPr/>
    </dgm:pt>
    <dgm:pt modelId="{8EE054D6-7E33-4827-B72D-679C210207C4}" type="pres">
      <dgm:prSet presAssocID="{AC014B37-341B-4691-BD80-96AC6FB83936}" presName="vertTwo" presStyleCnt="0"/>
      <dgm:spPr/>
    </dgm:pt>
    <dgm:pt modelId="{CE1A3839-439A-421C-83F5-739C5D454FF0}" type="pres">
      <dgm:prSet presAssocID="{AC014B37-341B-4691-BD80-96AC6FB83936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E989F1-56E3-475E-8115-7B8BA6C0B08D}" type="pres">
      <dgm:prSet presAssocID="{AC014B37-341B-4691-BD80-96AC6FB83936}" presName="horzTwo" presStyleCnt="0"/>
      <dgm:spPr/>
    </dgm:pt>
    <dgm:pt modelId="{88811990-2645-4821-ABF2-D9E389287BEB}" type="pres">
      <dgm:prSet presAssocID="{562FFFAA-E3E0-4A3B-AF23-4DF8010D4B13}" presName="sibSpaceTwo" presStyleCnt="0"/>
      <dgm:spPr/>
    </dgm:pt>
    <dgm:pt modelId="{BDDF581A-5783-4D0F-B627-8E7A50004FE3}" type="pres">
      <dgm:prSet presAssocID="{33494707-C460-4BF6-BB41-79427929DBAB}" presName="vertTwo" presStyleCnt="0"/>
      <dgm:spPr/>
    </dgm:pt>
    <dgm:pt modelId="{83AD4549-2FEC-4C77-9A59-8BC8E0924BC1}" type="pres">
      <dgm:prSet presAssocID="{33494707-C460-4BF6-BB41-79427929DBAB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C9EA65-625E-4251-BB27-7BD6C08FD23E}" type="pres">
      <dgm:prSet presAssocID="{33494707-C460-4BF6-BB41-79427929DBAB}" presName="horzTwo" presStyleCnt="0"/>
      <dgm:spPr/>
    </dgm:pt>
    <dgm:pt modelId="{112FA1D3-047A-462B-BC97-146D685517A9}" type="pres">
      <dgm:prSet presAssocID="{A60F8476-19B7-494D-9853-5B3CB8D2FEA1}" presName="sibSpaceTwo" presStyleCnt="0"/>
      <dgm:spPr/>
    </dgm:pt>
    <dgm:pt modelId="{D8068189-78B1-4942-B00B-4278EE671C0D}" type="pres">
      <dgm:prSet presAssocID="{4C4CC770-F553-438B-873B-97CE2EFAC65D}" presName="vertTwo" presStyleCnt="0"/>
      <dgm:spPr/>
    </dgm:pt>
    <dgm:pt modelId="{6BD8079F-5E45-4445-8F14-BEE695BB8A11}" type="pres">
      <dgm:prSet presAssocID="{4C4CC770-F553-438B-873B-97CE2EFAC65D}" presName="txTwo" presStyleLbl="node2" presStyleIdx="2" presStyleCnt="3" custLinFactNeighborX="547" custLinFactNeighborY="7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6C7D17-6988-44CF-8C52-1144A353AE90}" type="pres">
      <dgm:prSet presAssocID="{4C4CC770-F553-438B-873B-97CE2EFAC65D}" presName="horzTwo" presStyleCnt="0"/>
      <dgm:spPr/>
    </dgm:pt>
  </dgm:ptLst>
  <dgm:cxnLst>
    <dgm:cxn modelId="{BF608D5E-88D0-4C4C-8A03-30FF0693411B}" srcId="{FDAAE5CB-259A-4969-AEDB-ABE43F5D4090}" destId="{4C4CC770-F553-438B-873B-97CE2EFAC65D}" srcOrd="2" destOrd="0" parTransId="{6711F15E-AA36-42A1-A35D-C6C80A0D1FDD}" sibTransId="{20BD62C9-92CD-434A-BE13-5C7E10D822D3}"/>
    <dgm:cxn modelId="{0F95F310-F57B-45E0-8542-996231E7BF08}" type="presOf" srcId="{4C4CC770-F553-438B-873B-97CE2EFAC65D}" destId="{6BD8079F-5E45-4445-8F14-BEE695BB8A11}" srcOrd="0" destOrd="0" presId="urn:microsoft.com/office/officeart/2005/8/layout/hierarchy4"/>
    <dgm:cxn modelId="{CB7B2794-1457-40B7-9114-120A481C0321}" srcId="{FDAAE5CB-259A-4969-AEDB-ABE43F5D4090}" destId="{AC014B37-341B-4691-BD80-96AC6FB83936}" srcOrd="0" destOrd="0" parTransId="{72812BEA-24E5-4D45-AB40-97547120173F}" sibTransId="{562FFFAA-E3E0-4A3B-AF23-4DF8010D4B13}"/>
    <dgm:cxn modelId="{18587502-2A5A-4564-ACD1-12712671BAB2}" type="presOf" srcId="{AC014B37-341B-4691-BD80-96AC6FB83936}" destId="{CE1A3839-439A-421C-83F5-739C5D454FF0}" srcOrd="0" destOrd="0" presId="urn:microsoft.com/office/officeart/2005/8/layout/hierarchy4"/>
    <dgm:cxn modelId="{6EEC6AF9-9538-4CB3-9ADB-B6702862CF65}" type="presOf" srcId="{33494707-C460-4BF6-BB41-79427929DBAB}" destId="{83AD4549-2FEC-4C77-9A59-8BC8E0924BC1}" srcOrd="0" destOrd="0" presId="urn:microsoft.com/office/officeart/2005/8/layout/hierarchy4"/>
    <dgm:cxn modelId="{72AB29C6-EBF1-4D04-B5C1-2AF8A38809F4}" type="presOf" srcId="{1FC720B0-6D97-418E-9778-421509A76329}" destId="{B166195F-BD86-475F-BF8B-6BC032C5554E}" srcOrd="0" destOrd="0" presId="urn:microsoft.com/office/officeart/2005/8/layout/hierarchy4"/>
    <dgm:cxn modelId="{512B1AF4-A6E1-4C75-BFE3-8E79F36DE6CF}" type="presOf" srcId="{FDAAE5CB-259A-4969-AEDB-ABE43F5D4090}" destId="{F5AC90F7-26A9-480E-86F5-4EF9EC3793FE}" srcOrd="0" destOrd="0" presId="urn:microsoft.com/office/officeart/2005/8/layout/hierarchy4"/>
    <dgm:cxn modelId="{C3630275-287F-4FAB-835B-443537AD4697}" srcId="{FDAAE5CB-259A-4969-AEDB-ABE43F5D4090}" destId="{33494707-C460-4BF6-BB41-79427929DBAB}" srcOrd="1" destOrd="0" parTransId="{1773817D-A09E-4190-97EE-25A2D4F20028}" sibTransId="{A60F8476-19B7-494D-9853-5B3CB8D2FEA1}"/>
    <dgm:cxn modelId="{E1F1C1BB-E3B1-4EEE-A758-FFF8C6E9033F}" srcId="{1FC720B0-6D97-418E-9778-421509A76329}" destId="{FDAAE5CB-259A-4969-AEDB-ABE43F5D4090}" srcOrd="0" destOrd="0" parTransId="{B736158C-45C0-497F-A8F1-B339E2CC9300}" sibTransId="{D6073942-4202-4394-A192-A02A3F2E781E}"/>
    <dgm:cxn modelId="{D7D4886F-28C8-4AE0-A353-5869A039F93D}" type="presParOf" srcId="{B166195F-BD86-475F-BF8B-6BC032C5554E}" destId="{ED4D49D7-FD5D-4E64-BAAC-C463C7DDA4A5}" srcOrd="0" destOrd="0" presId="urn:microsoft.com/office/officeart/2005/8/layout/hierarchy4"/>
    <dgm:cxn modelId="{A4DF16B7-7D1B-48FB-B441-CEB7DAF774D3}" type="presParOf" srcId="{ED4D49D7-FD5D-4E64-BAAC-C463C7DDA4A5}" destId="{F5AC90F7-26A9-480E-86F5-4EF9EC3793FE}" srcOrd="0" destOrd="0" presId="urn:microsoft.com/office/officeart/2005/8/layout/hierarchy4"/>
    <dgm:cxn modelId="{81A5900E-65F3-4122-BF36-FE6F6A07BA61}" type="presParOf" srcId="{ED4D49D7-FD5D-4E64-BAAC-C463C7DDA4A5}" destId="{513A4E87-A2C7-445F-9D96-D44864D34458}" srcOrd="1" destOrd="0" presId="urn:microsoft.com/office/officeart/2005/8/layout/hierarchy4"/>
    <dgm:cxn modelId="{35F7389F-604E-4246-AD88-94F1532D83E7}" type="presParOf" srcId="{ED4D49D7-FD5D-4E64-BAAC-C463C7DDA4A5}" destId="{FCB9510E-3681-4FBD-AC02-C720B1FCD5C1}" srcOrd="2" destOrd="0" presId="urn:microsoft.com/office/officeart/2005/8/layout/hierarchy4"/>
    <dgm:cxn modelId="{198039F5-3051-4A8C-B398-BDBBB1619CDC}" type="presParOf" srcId="{FCB9510E-3681-4FBD-AC02-C720B1FCD5C1}" destId="{8EE054D6-7E33-4827-B72D-679C210207C4}" srcOrd="0" destOrd="0" presId="urn:microsoft.com/office/officeart/2005/8/layout/hierarchy4"/>
    <dgm:cxn modelId="{DF5C6773-79BF-49BD-9815-5B217A1B3EDB}" type="presParOf" srcId="{8EE054D6-7E33-4827-B72D-679C210207C4}" destId="{CE1A3839-439A-421C-83F5-739C5D454FF0}" srcOrd="0" destOrd="0" presId="urn:microsoft.com/office/officeart/2005/8/layout/hierarchy4"/>
    <dgm:cxn modelId="{9C65F40C-B101-4CB2-A291-8DAE0B514F90}" type="presParOf" srcId="{8EE054D6-7E33-4827-B72D-679C210207C4}" destId="{CBE989F1-56E3-475E-8115-7B8BA6C0B08D}" srcOrd="1" destOrd="0" presId="urn:microsoft.com/office/officeart/2005/8/layout/hierarchy4"/>
    <dgm:cxn modelId="{19E0CE08-ECB8-495E-B7D5-1E87379B0B1B}" type="presParOf" srcId="{FCB9510E-3681-4FBD-AC02-C720B1FCD5C1}" destId="{88811990-2645-4821-ABF2-D9E389287BEB}" srcOrd="1" destOrd="0" presId="urn:microsoft.com/office/officeart/2005/8/layout/hierarchy4"/>
    <dgm:cxn modelId="{D4541A34-B5F9-4499-9C73-8ED4BF98890C}" type="presParOf" srcId="{FCB9510E-3681-4FBD-AC02-C720B1FCD5C1}" destId="{BDDF581A-5783-4D0F-B627-8E7A50004FE3}" srcOrd="2" destOrd="0" presId="urn:microsoft.com/office/officeart/2005/8/layout/hierarchy4"/>
    <dgm:cxn modelId="{6966DA06-4F2E-444A-A6FF-4C09426DCC1E}" type="presParOf" srcId="{BDDF581A-5783-4D0F-B627-8E7A50004FE3}" destId="{83AD4549-2FEC-4C77-9A59-8BC8E0924BC1}" srcOrd="0" destOrd="0" presId="urn:microsoft.com/office/officeart/2005/8/layout/hierarchy4"/>
    <dgm:cxn modelId="{FA0A7001-C551-4694-957A-F9977235B6B0}" type="presParOf" srcId="{BDDF581A-5783-4D0F-B627-8E7A50004FE3}" destId="{9BC9EA65-625E-4251-BB27-7BD6C08FD23E}" srcOrd="1" destOrd="0" presId="urn:microsoft.com/office/officeart/2005/8/layout/hierarchy4"/>
    <dgm:cxn modelId="{8EE6F5E9-7F93-46AB-AE2E-30657A142E19}" type="presParOf" srcId="{FCB9510E-3681-4FBD-AC02-C720B1FCD5C1}" destId="{112FA1D3-047A-462B-BC97-146D685517A9}" srcOrd="3" destOrd="0" presId="urn:microsoft.com/office/officeart/2005/8/layout/hierarchy4"/>
    <dgm:cxn modelId="{D4489EED-BCBB-4196-AC24-92A6B24A46E4}" type="presParOf" srcId="{FCB9510E-3681-4FBD-AC02-C720B1FCD5C1}" destId="{D8068189-78B1-4942-B00B-4278EE671C0D}" srcOrd="4" destOrd="0" presId="urn:microsoft.com/office/officeart/2005/8/layout/hierarchy4"/>
    <dgm:cxn modelId="{710853BB-D88D-4CE5-81C3-899E60334D6F}" type="presParOf" srcId="{D8068189-78B1-4942-B00B-4278EE671C0D}" destId="{6BD8079F-5E45-4445-8F14-BEE695BB8A11}" srcOrd="0" destOrd="0" presId="urn:microsoft.com/office/officeart/2005/8/layout/hierarchy4"/>
    <dgm:cxn modelId="{B7667DAD-AD3E-4E90-A60D-C84E2E2D0DA9}" type="presParOf" srcId="{D8068189-78B1-4942-B00B-4278EE671C0D}" destId="{A16C7D17-6988-44CF-8C52-1144A353AE9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15D40E-F1DD-481B-8988-6A52AC83B94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331B49E-F1EC-45E3-96F5-15CC0B3821AD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전체가 아닌 부분 오일 교체가 가능</a:t>
          </a:r>
          <a:endParaRPr lang="ko-KR" altLang="en-US" sz="20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559FEBE2-CE0C-4D16-8073-2C9894C50B09}" type="parTrans" cxnId="{02018ACB-227A-41DB-B561-1B7A276C81F5}">
      <dgm:prSet/>
      <dgm:spPr/>
      <dgm:t>
        <a:bodyPr/>
        <a:lstStyle/>
        <a:p>
          <a:pPr latinLnBrk="1"/>
          <a:endParaRPr lang="ko-KR" altLang="en-US"/>
        </a:p>
      </dgm:t>
    </dgm:pt>
    <dgm:pt modelId="{76868FA2-9B92-43C2-A94C-2A093E2586E3}" type="sibTrans" cxnId="{02018ACB-227A-41DB-B561-1B7A276C81F5}">
      <dgm:prSet/>
      <dgm:spPr/>
      <dgm:t>
        <a:bodyPr/>
        <a:lstStyle/>
        <a:p>
          <a:pPr latinLnBrk="1"/>
          <a:endParaRPr lang="ko-KR" altLang="en-US"/>
        </a:p>
      </dgm:t>
    </dgm:pt>
    <dgm:pt modelId="{70AA9A05-2744-4280-97CE-35C1C5E52125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검사 및 교체로 인한 작업 중단 시간의 단축</a:t>
          </a:r>
          <a:endParaRPr lang="ko-KR" altLang="en-US" sz="20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800856CB-27DA-41BC-AE15-CFABCB9CC22A}" type="parTrans" cxnId="{7FA90D9B-EC94-4A90-9760-4FBD602A2DA1}">
      <dgm:prSet/>
      <dgm:spPr/>
      <dgm:t>
        <a:bodyPr/>
        <a:lstStyle/>
        <a:p>
          <a:pPr latinLnBrk="1"/>
          <a:endParaRPr lang="ko-KR" altLang="en-US"/>
        </a:p>
      </dgm:t>
    </dgm:pt>
    <dgm:pt modelId="{662CD8FD-6A9F-48C9-A27B-981FB0BA3B71}" type="sibTrans" cxnId="{7FA90D9B-EC94-4A90-9760-4FBD602A2DA1}">
      <dgm:prSet/>
      <dgm:spPr/>
      <dgm:t>
        <a:bodyPr/>
        <a:lstStyle/>
        <a:p>
          <a:pPr latinLnBrk="1"/>
          <a:endParaRPr lang="ko-KR" altLang="en-US"/>
        </a:p>
      </dgm:t>
    </dgm:pt>
    <dgm:pt modelId="{F7DFE86E-E6FF-4BA5-8A9E-2DC3C01C9A05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상태에 대한 검사로 오일 교체 비용 감소</a:t>
          </a:r>
          <a:endParaRPr lang="ko-KR" altLang="en-US" sz="20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5F188190-980A-428A-A884-28C2D274B669}" type="parTrans" cxnId="{BDB2D96C-E29F-4AB5-AC15-CE0506686C36}">
      <dgm:prSet/>
      <dgm:spPr/>
      <dgm:t>
        <a:bodyPr/>
        <a:lstStyle/>
        <a:p>
          <a:pPr latinLnBrk="1"/>
          <a:endParaRPr lang="ko-KR" altLang="en-US"/>
        </a:p>
      </dgm:t>
    </dgm:pt>
    <dgm:pt modelId="{B973BDD3-4424-4FDB-9B29-61EB57FF1A86}" type="sibTrans" cxnId="{BDB2D96C-E29F-4AB5-AC15-CE0506686C36}">
      <dgm:prSet/>
      <dgm:spPr/>
      <dgm:t>
        <a:bodyPr/>
        <a:lstStyle/>
        <a:p>
          <a:pPr latinLnBrk="1"/>
          <a:endParaRPr lang="ko-KR" altLang="en-US"/>
        </a:p>
      </dgm:t>
    </dgm:pt>
    <dgm:pt modelId="{71FADC2D-9DA0-4134-B01A-66EFD8C4A340}" type="pres">
      <dgm:prSet presAssocID="{1315D40E-F1DD-481B-8988-6A52AC83B948}" presName="linearFlow" presStyleCnt="0">
        <dgm:presLayoutVars>
          <dgm:dir/>
          <dgm:resizeHandles val="exact"/>
        </dgm:presLayoutVars>
      </dgm:prSet>
      <dgm:spPr/>
    </dgm:pt>
    <dgm:pt modelId="{4EF834EE-4E02-406B-9A9B-CE58AF577314}" type="pres">
      <dgm:prSet presAssocID="{9331B49E-F1EC-45E3-96F5-15CC0B3821AD}" presName="composite" presStyleCnt="0"/>
      <dgm:spPr/>
    </dgm:pt>
    <dgm:pt modelId="{B6614C77-3013-4D54-ACEC-8F080213A9CB}" type="pres">
      <dgm:prSet presAssocID="{9331B49E-F1EC-45E3-96F5-15CC0B3821AD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E00E6F2-1B3C-44AB-A9C1-19B9AB2CBBA6}" type="pres">
      <dgm:prSet presAssocID="{9331B49E-F1EC-45E3-96F5-15CC0B3821AD}" presName="txShp" presStyleLbl="node1" presStyleIdx="0" presStyleCnt="3" custScaleX="1128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84C759-EC55-40ED-8F77-75AFBF4F3B14}" type="pres">
      <dgm:prSet presAssocID="{76868FA2-9B92-43C2-A94C-2A093E2586E3}" presName="spacing" presStyleCnt="0"/>
      <dgm:spPr/>
    </dgm:pt>
    <dgm:pt modelId="{5BCFBB1A-3CB6-4B77-BCD9-88416FA566BE}" type="pres">
      <dgm:prSet presAssocID="{70AA9A05-2744-4280-97CE-35C1C5E52125}" presName="composite" presStyleCnt="0"/>
      <dgm:spPr/>
    </dgm:pt>
    <dgm:pt modelId="{8BD15ED0-CC4F-4F87-95F8-D20F59CDC367}" type="pres">
      <dgm:prSet presAssocID="{70AA9A05-2744-4280-97CE-35C1C5E52125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27816FF-ACF1-4DDD-9AD8-BD091DDD9EAA}" type="pres">
      <dgm:prSet presAssocID="{70AA9A05-2744-4280-97CE-35C1C5E52125}" presName="txShp" presStyleLbl="node1" presStyleIdx="1" presStyleCnt="3" custScaleX="1128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BE67BA-97C1-4B8C-BB05-6EFA32D193F6}" type="pres">
      <dgm:prSet presAssocID="{662CD8FD-6A9F-48C9-A27B-981FB0BA3B71}" presName="spacing" presStyleCnt="0"/>
      <dgm:spPr/>
    </dgm:pt>
    <dgm:pt modelId="{208B246A-B20D-4A4F-ADDF-8C65DC8F601B}" type="pres">
      <dgm:prSet presAssocID="{F7DFE86E-E6FF-4BA5-8A9E-2DC3C01C9A05}" presName="composite" presStyleCnt="0"/>
      <dgm:spPr/>
    </dgm:pt>
    <dgm:pt modelId="{7F34240D-AC86-49A6-9FF2-E0D5BDD1C342}" type="pres">
      <dgm:prSet presAssocID="{F7DFE86E-E6FF-4BA5-8A9E-2DC3C01C9A05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B4F9A46-A08B-417F-A500-14CA9703FD2A}" type="pres">
      <dgm:prSet presAssocID="{F7DFE86E-E6FF-4BA5-8A9E-2DC3C01C9A05}" presName="txShp" presStyleLbl="node1" presStyleIdx="2" presStyleCnt="3" custScaleX="1128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B2D96C-E29F-4AB5-AC15-CE0506686C36}" srcId="{1315D40E-F1DD-481B-8988-6A52AC83B948}" destId="{F7DFE86E-E6FF-4BA5-8A9E-2DC3C01C9A05}" srcOrd="2" destOrd="0" parTransId="{5F188190-980A-428A-A884-28C2D274B669}" sibTransId="{B973BDD3-4424-4FDB-9B29-61EB57FF1A86}"/>
    <dgm:cxn modelId="{D3FF84DB-4A50-4022-A440-6003876E0C7A}" type="presOf" srcId="{70AA9A05-2744-4280-97CE-35C1C5E52125}" destId="{E27816FF-ACF1-4DDD-9AD8-BD091DDD9EAA}" srcOrd="0" destOrd="0" presId="urn:microsoft.com/office/officeart/2005/8/layout/vList3"/>
    <dgm:cxn modelId="{7FA90D9B-EC94-4A90-9760-4FBD602A2DA1}" srcId="{1315D40E-F1DD-481B-8988-6A52AC83B948}" destId="{70AA9A05-2744-4280-97CE-35C1C5E52125}" srcOrd="1" destOrd="0" parTransId="{800856CB-27DA-41BC-AE15-CFABCB9CC22A}" sibTransId="{662CD8FD-6A9F-48C9-A27B-981FB0BA3B71}"/>
    <dgm:cxn modelId="{02018ACB-227A-41DB-B561-1B7A276C81F5}" srcId="{1315D40E-F1DD-481B-8988-6A52AC83B948}" destId="{9331B49E-F1EC-45E3-96F5-15CC0B3821AD}" srcOrd="0" destOrd="0" parTransId="{559FEBE2-CE0C-4D16-8073-2C9894C50B09}" sibTransId="{76868FA2-9B92-43C2-A94C-2A093E2586E3}"/>
    <dgm:cxn modelId="{0A57D668-50AD-435F-8B1C-C46301EA4F41}" type="presOf" srcId="{F7DFE86E-E6FF-4BA5-8A9E-2DC3C01C9A05}" destId="{4B4F9A46-A08B-417F-A500-14CA9703FD2A}" srcOrd="0" destOrd="0" presId="urn:microsoft.com/office/officeart/2005/8/layout/vList3"/>
    <dgm:cxn modelId="{EEB603D7-32B1-4E6D-A8FA-C05B66F35F3D}" type="presOf" srcId="{1315D40E-F1DD-481B-8988-6A52AC83B948}" destId="{71FADC2D-9DA0-4134-B01A-66EFD8C4A340}" srcOrd="0" destOrd="0" presId="urn:microsoft.com/office/officeart/2005/8/layout/vList3"/>
    <dgm:cxn modelId="{DC2FF48B-1503-4A75-B9B3-746F873569CD}" type="presOf" srcId="{9331B49E-F1EC-45E3-96F5-15CC0B3821AD}" destId="{4E00E6F2-1B3C-44AB-A9C1-19B9AB2CBBA6}" srcOrd="0" destOrd="0" presId="urn:microsoft.com/office/officeart/2005/8/layout/vList3"/>
    <dgm:cxn modelId="{2BBA1652-B8F8-4EDA-B93E-D8901F3EED2A}" type="presParOf" srcId="{71FADC2D-9DA0-4134-B01A-66EFD8C4A340}" destId="{4EF834EE-4E02-406B-9A9B-CE58AF577314}" srcOrd="0" destOrd="0" presId="urn:microsoft.com/office/officeart/2005/8/layout/vList3"/>
    <dgm:cxn modelId="{4C1B26C8-BF91-4ADC-AC77-F50D7DA337F9}" type="presParOf" srcId="{4EF834EE-4E02-406B-9A9B-CE58AF577314}" destId="{B6614C77-3013-4D54-ACEC-8F080213A9CB}" srcOrd="0" destOrd="0" presId="urn:microsoft.com/office/officeart/2005/8/layout/vList3"/>
    <dgm:cxn modelId="{15B23941-B802-42E9-A6B0-FD34135D5917}" type="presParOf" srcId="{4EF834EE-4E02-406B-9A9B-CE58AF577314}" destId="{4E00E6F2-1B3C-44AB-A9C1-19B9AB2CBBA6}" srcOrd="1" destOrd="0" presId="urn:microsoft.com/office/officeart/2005/8/layout/vList3"/>
    <dgm:cxn modelId="{409C17BB-2F6E-4885-BEB9-D26CAF9F10D0}" type="presParOf" srcId="{71FADC2D-9DA0-4134-B01A-66EFD8C4A340}" destId="{DD84C759-EC55-40ED-8F77-75AFBF4F3B14}" srcOrd="1" destOrd="0" presId="urn:microsoft.com/office/officeart/2005/8/layout/vList3"/>
    <dgm:cxn modelId="{0DD4FE06-5720-47FD-B1DC-A4E068BABD56}" type="presParOf" srcId="{71FADC2D-9DA0-4134-B01A-66EFD8C4A340}" destId="{5BCFBB1A-3CB6-4B77-BCD9-88416FA566BE}" srcOrd="2" destOrd="0" presId="urn:microsoft.com/office/officeart/2005/8/layout/vList3"/>
    <dgm:cxn modelId="{BB7B15EA-EBF2-43BF-9D44-A3705D1716E2}" type="presParOf" srcId="{5BCFBB1A-3CB6-4B77-BCD9-88416FA566BE}" destId="{8BD15ED0-CC4F-4F87-95F8-D20F59CDC367}" srcOrd="0" destOrd="0" presId="urn:microsoft.com/office/officeart/2005/8/layout/vList3"/>
    <dgm:cxn modelId="{DFE749AB-3456-417E-B2FA-34AF887E2A46}" type="presParOf" srcId="{5BCFBB1A-3CB6-4B77-BCD9-88416FA566BE}" destId="{E27816FF-ACF1-4DDD-9AD8-BD091DDD9EAA}" srcOrd="1" destOrd="0" presId="urn:microsoft.com/office/officeart/2005/8/layout/vList3"/>
    <dgm:cxn modelId="{DE05ECBA-4978-4E57-833D-FB5FBFD23EAE}" type="presParOf" srcId="{71FADC2D-9DA0-4134-B01A-66EFD8C4A340}" destId="{37BE67BA-97C1-4B8C-BB05-6EFA32D193F6}" srcOrd="3" destOrd="0" presId="urn:microsoft.com/office/officeart/2005/8/layout/vList3"/>
    <dgm:cxn modelId="{A59F4912-4F79-410E-A0E9-365942F272B7}" type="presParOf" srcId="{71FADC2D-9DA0-4134-B01A-66EFD8C4A340}" destId="{208B246A-B20D-4A4F-ADDF-8C65DC8F601B}" srcOrd="4" destOrd="0" presId="urn:microsoft.com/office/officeart/2005/8/layout/vList3"/>
    <dgm:cxn modelId="{FF93E59A-A003-44B8-9EC8-17265CF03585}" type="presParOf" srcId="{208B246A-B20D-4A4F-ADDF-8C65DC8F601B}" destId="{7F34240D-AC86-49A6-9FF2-E0D5BDD1C342}" srcOrd="0" destOrd="0" presId="urn:microsoft.com/office/officeart/2005/8/layout/vList3"/>
    <dgm:cxn modelId="{DF7313D5-CD9D-49F0-B072-DAC27FEB104E}" type="presParOf" srcId="{208B246A-B20D-4A4F-ADDF-8C65DC8F601B}" destId="{4B4F9A46-A08B-417F-A500-14CA9703FD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598CF8-F3DE-4D42-BABD-F7A6C02EE566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BCACA4CF-17E4-4CA4-94D3-BAEBD0007351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자가 진단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D2A7D1B2-D8D9-4905-AED8-ECD739643AB6}" type="parTrans" cxnId="{F6E246B7-9743-4C80-85C0-3D634B638C6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7A8F2872-8747-4FCA-BD9A-DA8E1A219FAC}" type="sibTrans" cxnId="{F6E246B7-9743-4C80-85C0-3D634B638C6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7791CB94-8F4C-4298-A5A5-3D2FECF4F95B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샘플 채취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F9B14537-97E4-4961-8DA7-7908E2652BCC}" type="parTrans" cxnId="{51C12474-94E3-47C7-A8AC-D7529ECA8A9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3FE1ED4E-AED2-42A4-BFFB-31147D46AB42}" type="sibTrans" cxnId="{51C12474-94E3-47C7-A8AC-D7529ECA8A9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3AFA43CC-8B10-405A-AA03-67C3BFD173C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배송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9197708B-0E0B-472B-9451-56CCB3EB8AE4}" type="parTrans" cxnId="{1D540615-1064-43AD-826C-557D472E81F4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A6D9E1DD-1C58-4DC9-89D5-CEC51EF0B344}" type="sibTrans" cxnId="{1D540615-1064-43AD-826C-557D472E81F4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0952FFB3-84CD-427E-A695-B2B523926D23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분석 및 보고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BB021E19-9D61-47FC-BF7D-F27DCB722522}" type="parTrans" cxnId="{1FED5760-464A-43EE-98BB-8B550480703D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9356E827-4EA1-49A0-A06A-CC0799F14730}" type="sibTrans" cxnId="{1FED5760-464A-43EE-98BB-8B550480703D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F724263F-BA7C-45E1-A3A2-14A4FD0B697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평가 및 </a:t>
          </a:r>
          <a:r>
            <a:rPr lang="en-US" altLang="ko-KR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권장사항 수령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2108F261-78E5-427C-9F10-8CE5D5B83BCC}" type="parTrans" cxnId="{98F7CC64-57C0-4E8F-821A-5656A7A3FA70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6DDC625C-B70F-487F-9F54-A12D1E8D39E7}" type="sibTrans" cxnId="{98F7CC64-57C0-4E8F-821A-5656A7A3FA70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29549926-BE94-406F-89BB-A1819B0EF5D0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업체 선택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5237047F-6246-4542-B17E-55B20EBD6223}" type="parTrans" cxnId="{6C433B8A-3287-4AE2-A2EA-2F2211818625}">
      <dgm:prSet/>
      <dgm:spPr/>
      <dgm:t>
        <a:bodyPr/>
        <a:lstStyle/>
        <a:p>
          <a:pPr latinLnBrk="1"/>
          <a:endParaRPr lang="ko-KR" altLang="en-US"/>
        </a:p>
      </dgm:t>
    </dgm:pt>
    <dgm:pt modelId="{038616D5-F0FA-4A08-A7F3-F706A1C3D3C7}" type="sibTrans" cxnId="{6C433B8A-3287-4AE2-A2EA-2F2211818625}">
      <dgm:prSet/>
      <dgm:spPr/>
      <dgm:t>
        <a:bodyPr/>
        <a:lstStyle/>
        <a:p>
          <a:pPr latinLnBrk="1"/>
          <a:endParaRPr lang="ko-KR" altLang="en-US"/>
        </a:p>
      </dgm:t>
    </dgm:pt>
    <dgm:pt modelId="{316CA7FB-9A9D-452D-AEDC-CCD5E9FF1D62}" type="pres">
      <dgm:prSet presAssocID="{C9598CF8-F3DE-4D42-BABD-F7A6C02EE56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B1D9FD5-96BC-4435-BF7A-8A3EBF014431}" type="pres">
      <dgm:prSet presAssocID="{BCACA4CF-17E4-4CA4-94D3-BAEBD0007351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C24E31-C252-4A70-8AF3-76CE3569FC07}" type="pres">
      <dgm:prSet presAssocID="{7A8F2872-8747-4FCA-BD9A-DA8E1A219FAC}" presName="parTxOnlySpace" presStyleCnt="0"/>
      <dgm:spPr/>
    </dgm:pt>
    <dgm:pt modelId="{E00D0093-0DFD-4BE9-8B9B-BB0654C0458D}" type="pres">
      <dgm:prSet presAssocID="{29549926-BE94-406F-89BB-A1819B0EF5D0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523037-1DBD-4C28-AF87-56741E138ABE}" type="pres">
      <dgm:prSet presAssocID="{038616D5-F0FA-4A08-A7F3-F706A1C3D3C7}" presName="parTxOnlySpace" presStyleCnt="0"/>
      <dgm:spPr/>
    </dgm:pt>
    <dgm:pt modelId="{6FB190E2-29A9-4C05-92A9-46BF4BCB94F6}" type="pres">
      <dgm:prSet presAssocID="{7791CB94-8F4C-4298-A5A5-3D2FECF4F95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D174DE-9FC3-487C-9BF9-4156EF69D3A6}" type="pres">
      <dgm:prSet presAssocID="{3FE1ED4E-AED2-42A4-BFFB-31147D46AB42}" presName="parTxOnlySpace" presStyleCnt="0"/>
      <dgm:spPr/>
    </dgm:pt>
    <dgm:pt modelId="{CFDF2616-46F2-40B4-9AB8-09F48B30F3BA}" type="pres">
      <dgm:prSet presAssocID="{3AFA43CC-8B10-405A-AA03-67C3BFD173CE}" presName="parTxOnly" presStyleLbl="node1" presStyleIdx="3" presStyleCnt="6" custLinFactNeighborX="-12268" custLinFactNeighborY="7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7F50FF-CD5E-4CC7-98F5-7B3A9FF93B4D}" type="pres">
      <dgm:prSet presAssocID="{A6D9E1DD-1C58-4DC9-89D5-CEC51EF0B344}" presName="parTxOnlySpace" presStyleCnt="0"/>
      <dgm:spPr/>
    </dgm:pt>
    <dgm:pt modelId="{253D882E-303D-4A81-92E3-743D09D9541E}" type="pres">
      <dgm:prSet presAssocID="{0952FFB3-84CD-427E-A695-B2B523926D23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1021F9-8DA8-4F6F-A8B8-218D36992BA6}" type="pres">
      <dgm:prSet presAssocID="{9356E827-4EA1-49A0-A06A-CC0799F14730}" presName="parTxOnlySpace" presStyleCnt="0"/>
      <dgm:spPr/>
    </dgm:pt>
    <dgm:pt modelId="{1C3F3DF4-4FA7-4636-83CF-1968064B1E69}" type="pres">
      <dgm:prSet presAssocID="{F724263F-BA7C-45E1-A3A2-14A4FD0B697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FED5760-464A-43EE-98BB-8B550480703D}" srcId="{C9598CF8-F3DE-4D42-BABD-F7A6C02EE566}" destId="{0952FFB3-84CD-427E-A695-B2B523926D23}" srcOrd="4" destOrd="0" parTransId="{BB021E19-9D61-47FC-BF7D-F27DCB722522}" sibTransId="{9356E827-4EA1-49A0-A06A-CC0799F14730}"/>
    <dgm:cxn modelId="{98F7CC64-57C0-4E8F-821A-5656A7A3FA70}" srcId="{C9598CF8-F3DE-4D42-BABD-F7A6C02EE566}" destId="{F724263F-BA7C-45E1-A3A2-14A4FD0B697E}" srcOrd="5" destOrd="0" parTransId="{2108F261-78E5-427C-9F10-8CE5D5B83BCC}" sibTransId="{6DDC625C-B70F-487F-9F54-A12D1E8D39E7}"/>
    <dgm:cxn modelId="{51C12474-94E3-47C7-A8AC-D7529ECA8A93}" srcId="{C9598CF8-F3DE-4D42-BABD-F7A6C02EE566}" destId="{7791CB94-8F4C-4298-A5A5-3D2FECF4F95B}" srcOrd="2" destOrd="0" parTransId="{F9B14537-97E4-4961-8DA7-7908E2652BCC}" sibTransId="{3FE1ED4E-AED2-42A4-BFFB-31147D46AB42}"/>
    <dgm:cxn modelId="{0E85C484-237C-43EA-AE34-95BB5F7B3256}" type="presOf" srcId="{29549926-BE94-406F-89BB-A1819B0EF5D0}" destId="{E00D0093-0DFD-4BE9-8B9B-BB0654C0458D}" srcOrd="0" destOrd="0" presId="urn:microsoft.com/office/officeart/2005/8/layout/chevron1"/>
    <dgm:cxn modelId="{1D540615-1064-43AD-826C-557D472E81F4}" srcId="{C9598CF8-F3DE-4D42-BABD-F7A6C02EE566}" destId="{3AFA43CC-8B10-405A-AA03-67C3BFD173CE}" srcOrd="3" destOrd="0" parTransId="{9197708B-0E0B-472B-9451-56CCB3EB8AE4}" sibTransId="{A6D9E1DD-1C58-4DC9-89D5-CEC51EF0B344}"/>
    <dgm:cxn modelId="{447B0C80-B63F-4B89-8EDB-8198A3733849}" type="presOf" srcId="{0952FFB3-84CD-427E-A695-B2B523926D23}" destId="{253D882E-303D-4A81-92E3-743D09D9541E}" srcOrd="0" destOrd="0" presId="urn:microsoft.com/office/officeart/2005/8/layout/chevron1"/>
    <dgm:cxn modelId="{7A32C96D-FB6A-4E4D-B39F-FCA26BF15C4B}" type="presOf" srcId="{7791CB94-8F4C-4298-A5A5-3D2FECF4F95B}" destId="{6FB190E2-29A9-4C05-92A9-46BF4BCB94F6}" srcOrd="0" destOrd="0" presId="urn:microsoft.com/office/officeart/2005/8/layout/chevron1"/>
    <dgm:cxn modelId="{48F6F761-E4E0-4A38-ADA8-C6B784191FC5}" type="presOf" srcId="{F724263F-BA7C-45E1-A3A2-14A4FD0B697E}" destId="{1C3F3DF4-4FA7-4636-83CF-1968064B1E69}" srcOrd="0" destOrd="0" presId="urn:microsoft.com/office/officeart/2005/8/layout/chevron1"/>
    <dgm:cxn modelId="{B0863053-6A6E-4C86-8B49-719301B6E614}" type="presOf" srcId="{C9598CF8-F3DE-4D42-BABD-F7A6C02EE566}" destId="{316CA7FB-9A9D-452D-AEDC-CCD5E9FF1D62}" srcOrd="0" destOrd="0" presId="urn:microsoft.com/office/officeart/2005/8/layout/chevron1"/>
    <dgm:cxn modelId="{15CE294E-F1F2-40C1-93CE-3A82298E0310}" type="presOf" srcId="{BCACA4CF-17E4-4CA4-94D3-BAEBD0007351}" destId="{3B1D9FD5-96BC-4435-BF7A-8A3EBF014431}" srcOrd="0" destOrd="0" presId="urn:microsoft.com/office/officeart/2005/8/layout/chevron1"/>
    <dgm:cxn modelId="{BF983933-D431-49C5-BFAA-46EF2E87269F}" type="presOf" srcId="{3AFA43CC-8B10-405A-AA03-67C3BFD173CE}" destId="{CFDF2616-46F2-40B4-9AB8-09F48B30F3BA}" srcOrd="0" destOrd="0" presId="urn:microsoft.com/office/officeart/2005/8/layout/chevron1"/>
    <dgm:cxn modelId="{F6E246B7-9743-4C80-85C0-3D634B638C63}" srcId="{C9598CF8-F3DE-4D42-BABD-F7A6C02EE566}" destId="{BCACA4CF-17E4-4CA4-94D3-BAEBD0007351}" srcOrd="0" destOrd="0" parTransId="{D2A7D1B2-D8D9-4905-AED8-ECD739643AB6}" sibTransId="{7A8F2872-8747-4FCA-BD9A-DA8E1A219FAC}"/>
    <dgm:cxn modelId="{6C433B8A-3287-4AE2-A2EA-2F2211818625}" srcId="{C9598CF8-F3DE-4D42-BABD-F7A6C02EE566}" destId="{29549926-BE94-406F-89BB-A1819B0EF5D0}" srcOrd="1" destOrd="0" parTransId="{5237047F-6246-4542-B17E-55B20EBD6223}" sibTransId="{038616D5-F0FA-4A08-A7F3-F706A1C3D3C7}"/>
    <dgm:cxn modelId="{A32B16BC-BE83-4207-83CE-2C5087373F2F}" type="presParOf" srcId="{316CA7FB-9A9D-452D-AEDC-CCD5E9FF1D62}" destId="{3B1D9FD5-96BC-4435-BF7A-8A3EBF014431}" srcOrd="0" destOrd="0" presId="urn:microsoft.com/office/officeart/2005/8/layout/chevron1"/>
    <dgm:cxn modelId="{92D3AA44-4315-4214-A30E-6B6D761D67CD}" type="presParOf" srcId="{316CA7FB-9A9D-452D-AEDC-CCD5E9FF1D62}" destId="{54C24E31-C252-4A70-8AF3-76CE3569FC07}" srcOrd="1" destOrd="0" presId="urn:microsoft.com/office/officeart/2005/8/layout/chevron1"/>
    <dgm:cxn modelId="{C91043F7-1105-4DC4-80F4-D7DA2C8D0220}" type="presParOf" srcId="{316CA7FB-9A9D-452D-AEDC-CCD5E9FF1D62}" destId="{E00D0093-0DFD-4BE9-8B9B-BB0654C0458D}" srcOrd="2" destOrd="0" presId="urn:microsoft.com/office/officeart/2005/8/layout/chevron1"/>
    <dgm:cxn modelId="{A029BC3B-715A-4830-972C-A75B1631D38C}" type="presParOf" srcId="{316CA7FB-9A9D-452D-AEDC-CCD5E9FF1D62}" destId="{84523037-1DBD-4C28-AF87-56741E138ABE}" srcOrd="3" destOrd="0" presId="urn:microsoft.com/office/officeart/2005/8/layout/chevron1"/>
    <dgm:cxn modelId="{AB328B45-86D4-4929-9D7B-F709E1B27ACF}" type="presParOf" srcId="{316CA7FB-9A9D-452D-AEDC-CCD5E9FF1D62}" destId="{6FB190E2-29A9-4C05-92A9-46BF4BCB94F6}" srcOrd="4" destOrd="0" presId="urn:microsoft.com/office/officeart/2005/8/layout/chevron1"/>
    <dgm:cxn modelId="{D2D48B6F-A6E3-413B-83E8-3BCBF271979E}" type="presParOf" srcId="{316CA7FB-9A9D-452D-AEDC-CCD5E9FF1D62}" destId="{D1D174DE-9FC3-487C-9BF9-4156EF69D3A6}" srcOrd="5" destOrd="0" presId="urn:microsoft.com/office/officeart/2005/8/layout/chevron1"/>
    <dgm:cxn modelId="{C34CFD3B-4ABB-496A-B9E3-432C4B42D397}" type="presParOf" srcId="{316CA7FB-9A9D-452D-AEDC-CCD5E9FF1D62}" destId="{CFDF2616-46F2-40B4-9AB8-09F48B30F3BA}" srcOrd="6" destOrd="0" presId="urn:microsoft.com/office/officeart/2005/8/layout/chevron1"/>
    <dgm:cxn modelId="{74C895D2-948D-4901-B70A-4E1E14E47E73}" type="presParOf" srcId="{316CA7FB-9A9D-452D-AEDC-CCD5E9FF1D62}" destId="{D57F50FF-CD5E-4CC7-98F5-7B3A9FF93B4D}" srcOrd="7" destOrd="0" presId="urn:microsoft.com/office/officeart/2005/8/layout/chevron1"/>
    <dgm:cxn modelId="{44D1E68D-BABD-4DD3-8229-723037557158}" type="presParOf" srcId="{316CA7FB-9A9D-452D-AEDC-CCD5E9FF1D62}" destId="{253D882E-303D-4A81-92E3-743D09D9541E}" srcOrd="8" destOrd="0" presId="urn:microsoft.com/office/officeart/2005/8/layout/chevron1"/>
    <dgm:cxn modelId="{E7F2D281-F272-4645-868A-07F5ED77FF00}" type="presParOf" srcId="{316CA7FB-9A9D-452D-AEDC-CCD5E9FF1D62}" destId="{F31021F9-8DA8-4F6F-A8B8-218D36992BA6}" srcOrd="9" destOrd="0" presId="urn:microsoft.com/office/officeart/2005/8/layout/chevron1"/>
    <dgm:cxn modelId="{507D8088-C349-450E-A9F4-9EFF8CA5851A}" type="presParOf" srcId="{316CA7FB-9A9D-452D-AEDC-CCD5E9FF1D62}" destId="{1C3F3DF4-4FA7-4636-83CF-1968064B1E69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15D40E-F1DD-481B-8988-6A52AC83B94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331B49E-F1EC-45E3-96F5-15CC0B3821AD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추후 활용하는 모델링에서 </a:t>
          </a:r>
          <a: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AL </a:t>
          </a:r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변수 활용도가 높음</a:t>
          </a:r>
          <a:endParaRPr lang="ko-KR" altLang="en-US" sz="20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559FEBE2-CE0C-4D16-8073-2C9894C50B09}" type="parTrans" cxnId="{02018ACB-227A-41DB-B561-1B7A276C81F5}">
      <dgm:prSet/>
      <dgm:spPr/>
      <dgm:t>
        <a:bodyPr/>
        <a:lstStyle/>
        <a:p>
          <a:pPr latinLnBrk="1"/>
          <a:endParaRPr lang="ko-KR" altLang="en-US"/>
        </a:p>
      </dgm:t>
    </dgm:pt>
    <dgm:pt modelId="{76868FA2-9B92-43C2-A94C-2A093E2586E3}" type="sibTrans" cxnId="{02018ACB-227A-41DB-B561-1B7A276C81F5}">
      <dgm:prSet/>
      <dgm:spPr/>
      <dgm:t>
        <a:bodyPr/>
        <a:lstStyle/>
        <a:p>
          <a:pPr latinLnBrk="1"/>
          <a:endParaRPr lang="ko-KR" altLang="en-US"/>
        </a:p>
      </dgm:t>
    </dgm:pt>
    <dgm:pt modelId="{70AA9A05-2744-4280-97CE-35C1C5E52125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자가진단키트</a:t>
          </a:r>
          <a: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(Test Data)</a:t>
          </a:r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에 </a:t>
          </a:r>
          <a: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AL </a:t>
          </a:r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변수 존재하지 않음</a:t>
          </a:r>
          <a: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(</a:t>
          </a:r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데이터 미비</a:t>
          </a:r>
          <a: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)</a:t>
          </a:r>
          <a:endParaRPr lang="ko-KR" altLang="en-US" sz="20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800856CB-27DA-41BC-AE15-CFABCB9CC22A}" type="parTrans" cxnId="{7FA90D9B-EC94-4A90-9760-4FBD602A2DA1}">
      <dgm:prSet/>
      <dgm:spPr/>
      <dgm:t>
        <a:bodyPr/>
        <a:lstStyle/>
        <a:p>
          <a:pPr latinLnBrk="1"/>
          <a:endParaRPr lang="ko-KR" altLang="en-US"/>
        </a:p>
      </dgm:t>
    </dgm:pt>
    <dgm:pt modelId="{662CD8FD-6A9F-48C9-A27B-981FB0BA3B71}" type="sibTrans" cxnId="{7FA90D9B-EC94-4A90-9760-4FBD602A2DA1}">
      <dgm:prSet/>
      <dgm:spPr/>
      <dgm:t>
        <a:bodyPr/>
        <a:lstStyle/>
        <a:p>
          <a:pPr latinLnBrk="1"/>
          <a:endParaRPr lang="ko-KR" altLang="en-US"/>
        </a:p>
      </dgm:t>
    </dgm:pt>
    <dgm:pt modelId="{F7DFE86E-E6FF-4BA5-8A9E-2DC3C01C9A05}">
      <dgm:prSet phldrT="[텍스트]" custT="1"/>
      <dgm:spPr/>
      <dgm:t>
        <a:bodyPr/>
        <a:lstStyle/>
        <a:p>
          <a:pPr latinLnBrk="1"/>
          <a: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AL</a:t>
          </a:r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이 뚜렷하게 나타내는 특정 오일</a:t>
          </a:r>
          <a: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혹은 특정 기기 설비에 대한 정보 부족</a:t>
          </a:r>
          <a:endParaRPr lang="ko-KR" altLang="en-US" sz="20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5F188190-980A-428A-A884-28C2D274B669}" type="parTrans" cxnId="{BDB2D96C-E29F-4AB5-AC15-CE0506686C36}">
      <dgm:prSet/>
      <dgm:spPr/>
      <dgm:t>
        <a:bodyPr/>
        <a:lstStyle/>
        <a:p>
          <a:pPr latinLnBrk="1"/>
          <a:endParaRPr lang="ko-KR" altLang="en-US"/>
        </a:p>
      </dgm:t>
    </dgm:pt>
    <dgm:pt modelId="{B973BDD3-4424-4FDB-9B29-61EB57FF1A86}" type="sibTrans" cxnId="{BDB2D96C-E29F-4AB5-AC15-CE0506686C36}">
      <dgm:prSet/>
      <dgm:spPr/>
      <dgm:t>
        <a:bodyPr/>
        <a:lstStyle/>
        <a:p>
          <a:pPr latinLnBrk="1"/>
          <a:endParaRPr lang="ko-KR" altLang="en-US"/>
        </a:p>
      </dgm:t>
    </dgm:pt>
    <dgm:pt modelId="{71FADC2D-9DA0-4134-B01A-66EFD8C4A340}" type="pres">
      <dgm:prSet presAssocID="{1315D40E-F1DD-481B-8988-6A52AC83B948}" presName="linearFlow" presStyleCnt="0">
        <dgm:presLayoutVars>
          <dgm:dir/>
          <dgm:resizeHandles val="exact"/>
        </dgm:presLayoutVars>
      </dgm:prSet>
      <dgm:spPr/>
    </dgm:pt>
    <dgm:pt modelId="{4EF834EE-4E02-406B-9A9B-CE58AF577314}" type="pres">
      <dgm:prSet presAssocID="{9331B49E-F1EC-45E3-96F5-15CC0B3821AD}" presName="composite" presStyleCnt="0"/>
      <dgm:spPr/>
    </dgm:pt>
    <dgm:pt modelId="{B6614C77-3013-4D54-ACEC-8F080213A9CB}" type="pres">
      <dgm:prSet presAssocID="{9331B49E-F1EC-45E3-96F5-15CC0B3821AD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E00E6F2-1B3C-44AB-A9C1-19B9AB2CBBA6}" type="pres">
      <dgm:prSet presAssocID="{9331B49E-F1EC-45E3-96F5-15CC0B3821AD}" presName="txShp" presStyleLbl="node1" presStyleIdx="0" presStyleCnt="3" custScaleX="1128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84C759-EC55-40ED-8F77-75AFBF4F3B14}" type="pres">
      <dgm:prSet presAssocID="{76868FA2-9B92-43C2-A94C-2A093E2586E3}" presName="spacing" presStyleCnt="0"/>
      <dgm:spPr/>
    </dgm:pt>
    <dgm:pt modelId="{5BCFBB1A-3CB6-4B77-BCD9-88416FA566BE}" type="pres">
      <dgm:prSet presAssocID="{70AA9A05-2744-4280-97CE-35C1C5E52125}" presName="composite" presStyleCnt="0"/>
      <dgm:spPr/>
    </dgm:pt>
    <dgm:pt modelId="{8BD15ED0-CC4F-4F87-95F8-D20F59CDC367}" type="pres">
      <dgm:prSet presAssocID="{70AA9A05-2744-4280-97CE-35C1C5E52125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27816FF-ACF1-4DDD-9AD8-BD091DDD9EAA}" type="pres">
      <dgm:prSet presAssocID="{70AA9A05-2744-4280-97CE-35C1C5E52125}" presName="txShp" presStyleLbl="node1" presStyleIdx="1" presStyleCnt="3" custScaleX="1128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BE67BA-97C1-4B8C-BB05-6EFA32D193F6}" type="pres">
      <dgm:prSet presAssocID="{662CD8FD-6A9F-48C9-A27B-981FB0BA3B71}" presName="spacing" presStyleCnt="0"/>
      <dgm:spPr/>
    </dgm:pt>
    <dgm:pt modelId="{208B246A-B20D-4A4F-ADDF-8C65DC8F601B}" type="pres">
      <dgm:prSet presAssocID="{F7DFE86E-E6FF-4BA5-8A9E-2DC3C01C9A05}" presName="composite" presStyleCnt="0"/>
      <dgm:spPr/>
    </dgm:pt>
    <dgm:pt modelId="{7F34240D-AC86-49A6-9FF2-E0D5BDD1C342}" type="pres">
      <dgm:prSet presAssocID="{F7DFE86E-E6FF-4BA5-8A9E-2DC3C01C9A05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4B4F9A46-A08B-417F-A500-14CA9703FD2A}" type="pres">
      <dgm:prSet presAssocID="{F7DFE86E-E6FF-4BA5-8A9E-2DC3C01C9A05}" presName="txShp" presStyleLbl="node1" presStyleIdx="2" presStyleCnt="3" custScaleX="1128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B2D96C-E29F-4AB5-AC15-CE0506686C36}" srcId="{1315D40E-F1DD-481B-8988-6A52AC83B948}" destId="{F7DFE86E-E6FF-4BA5-8A9E-2DC3C01C9A05}" srcOrd="2" destOrd="0" parTransId="{5F188190-980A-428A-A884-28C2D274B669}" sibTransId="{B973BDD3-4424-4FDB-9B29-61EB57FF1A86}"/>
    <dgm:cxn modelId="{D3FF84DB-4A50-4022-A440-6003876E0C7A}" type="presOf" srcId="{70AA9A05-2744-4280-97CE-35C1C5E52125}" destId="{E27816FF-ACF1-4DDD-9AD8-BD091DDD9EAA}" srcOrd="0" destOrd="0" presId="urn:microsoft.com/office/officeart/2005/8/layout/vList3"/>
    <dgm:cxn modelId="{7FA90D9B-EC94-4A90-9760-4FBD602A2DA1}" srcId="{1315D40E-F1DD-481B-8988-6A52AC83B948}" destId="{70AA9A05-2744-4280-97CE-35C1C5E52125}" srcOrd="1" destOrd="0" parTransId="{800856CB-27DA-41BC-AE15-CFABCB9CC22A}" sibTransId="{662CD8FD-6A9F-48C9-A27B-981FB0BA3B71}"/>
    <dgm:cxn modelId="{02018ACB-227A-41DB-B561-1B7A276C81F5}" srcId="{1315D40E-F1DD-481B-8988-6A52AC83B948}" destId="{9331B49E-F1EC-45E3-96F5-15CC0B3821AD}" srcOrd="0" destOrd="0" parTransId="{559FEBE2-CE0C-4D16-8073-2C9894C50B09}" sibTransId="{76868FA2-9B92-43C2-A94C-2A093E2586E3}"/>
    <dgm:cxn modelId="{0A57D668-50AD-435F-8B1C-C46301EA4F41}" type="presOf" srcId="{F7DFE86E-E6FF-4BA5-8A9E-2DC3C01C9A05}" destId="{4B4F9A46-A08B-417F-A500-14CA9703FD2A}" srcOrd="0" destOrd="0" presId="urn:microsoft.com/office/officeart/2005/8/layout/vList3"/>
    <dgm:cxn modelId="{EEB603D7-32B1-4E6D-A8FA-C05B66F35F3D}" type="presOf" srcId="{1315D40E-F1DD-481B-8988-6A52AC83B948}" destId="{71FADC2D-9DA0-4134-B01A-66EFD8C4A340}" srcOrd="0" destOrd="0" presId="urn:microsoft.com/office/officeart/2005/8/layout/vList3"/>
    <dgm:cxn modelId="{DC2FF48B-1503-4A75-B9B3-746F873569CD}" type="presOf" srcId="{9331B49E-F1EC-45E3-96F5-15CC0B3821AD}" destId="{4E00E6F2-1B3C-44AB-A9C1-19B9AB2CBBA6}" srcOrd="0" destOrd="0" presId="urn:microsoft.com/office/officeart/2005/8/layout/vList3"/>
    <dgm:cxn modelId="{2BBA1652-B8F8-4EDA-B93E-D8901F3EED2A}" type="presParOf" srcId="{71FADC2D-9DA0-4134-B01A-66EFD8C4A340}" destId="{4EF834EE-4E02-406B-9A9B-CE58AF577314}" srcOrd="0" destOrd="0" presId="urn:microsoft.com/office/officeart/2005/8/layout/vList3"/>
    <dgm:cxn modelId="{4C1B26C8-BF91-4ADC-AC77-F50D7DA337F9}" type="presParOf" srcId="{4EF834EE-4E02-406B-9A9B-CE58AF577314}" destId="{B6614C77-3013-4D54-ACEC-8F080213A9CB}" srcOrd="0" destOrd="0" presId="urn:microsoft.com/office/officeart/2005/8/layout/vList3"/>
    <dgm:cxn modelId="{15B23941-B802-42E9-A6B0-FD34135D5917}" type="presParOf" srcId="{4EF834EE-4E02-406B-9A9B-CE58AF577314}" destId="{4E00E6F2-1B3C-44AB-A9C1-19B9AB2CBBA6}" srcOrd="1" destOrd="0" presId="urn:microsoft.com/office/officeart/2005/8/layout/vList3"/>
    <dgm:cxn modelId="{409C17BB-2F6E-4885-BEB9-D26CAF9F10D0}" type="presParOf" srcId="{71FADC2D-9DA0-4134-B01A-66EFD8C4A340}" destId="{DD84C759-EC55-40ED-8F77-75AFBF4F3B14}" srcOrd="1" destOrd="0" presId="urn:microsoft.com/office/officeart/2005/8/layout/vList3"/>
    <dgm:cxn modelId="{0DD4FE06-5720-47FD-B1DC-A4E068BABD56}" type="presParOf" srcId="{71FADC2D-9DA0-4134-B01A-66EFD8C4A340}" destId="{5BCFBB1A-3CB6-4B77-BCD9-88416FA566BE}" srcOrd="2" destOrd="0" presId="urn:microsoft.com/office/officeart/2005/8/layout/vList3"/>
    <dgm:cxn modelId="{BB7B15EA-EBF2-43BF-9D44-A3705D1716E2}" type="presParOf" srcId="{5BCFBB1A-3CB6-4B77-BCD9-88416FA566BE}" destId="{8BD15ED0-CC4F-4F87-95F8-D20F59CDC367}" srcOrd="0" destOrd="0" presId="urn:microsoft.com/office/officeart/2005/8/layout/vList3"/>
    <dgm:cxn modelId="{DFE749AB-3456-417E-B2FA-34AF887E2A46}" type="presParOf" srcId="{5BCFBB1A-3CB6-4B77-BCD9-88416FA566BE}" destId="{E27816FF-ACF1-4DDD-9AD8-BD091DDD9EAA}" srcOrd="1" destOrd="0" presId="urn:microsoft.com/office/officeart/2005/8/layout/vList3"/>
    <dgm:cxn modelId="{DE05ECBA-4978-4E57-833D-FB5FBFD23EAE}" type="presParOf" srcId="{71FADC2D-9DA0-4134-B01A-66EFD8C4A340}" destId="{37BE67BA-97C1-4B8C-BB05-6EFA32D193F6}" srcOrd="3" destOrd="0" presId="urn:microsoft.com/office/officeart/2005/8/layout/vList3"/>
    <dgm:cxn modelId="{A59F4912-4F79-410E-A0E9-365942F272B7}" type="presParOf" srcId="{71FADC2D-9DA0-4134-B01A-66EFD8C4A340}" destId="{208B246A-B20D-4A4F-ADDF-8C65DC8F601B}" srcOrd="4" destOrd="0" presId="urn:microsoft.com/office/officeart/2005/8/layout/vList3"/>
    <dgm:cxn modelId="{FF93E59A-A003-44B8-9EC8-17265CF03585}" type="presParOf" srcId="{208B246A-B20D-4A4F-ADDF-8C65DC8F601B}" destId="{7F34240D-AC86-49A6-9FF2-E0D5BDD1C342}" srcOrd="0" destOrd="0" presId="urn:microsoft.com/office/officeart/2005/8/layout/vList3"/>
    <dgm:cxn modelId="{DF7313D5-CD9D-49F0-B072-DAC27FEB104E}" type="presParOf" srcId="{208B246A-B20D-4A4F-ADDF-8C65DC8F601B}" destId="{4B4F9A46-A08B-417F-A500-14CA9703FD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C720B0-6D97-418E-9778-421509A76329}" type="doc">
      <dgm:prSet loTypeId="urn:microsoft.com/office/officeart/2005/8/layout/hierarchy4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pPr latinLnBrk="1"/>
          <a:endParaRPr lang="ko-KR" altLang="en-US"/>
        </a:p>
      </dgm:t>
    </dgm:pt>
    <dgm:pt modelId="{4C4CC770-F553-438B-873B-97CE2EFAC65D}">
      <dgm:prSet phldrT="[텍스트]"/>
      <dgm:spPr>
        <a:solidFill>
          <a:srgbClr val="333333">
            <a:alpha val="80000"/>
          </a:srgbClr>
        </a:solidFill>
        <a:ln w="47625">
          <a:solidFill>
            <a:srgbClr val="E35B0A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교체 주기 </a:t>
          </a:r>
          <a:r>
            <a:rPr lang="ko-KR" altLang="en-US" dirty="0" err="1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알람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20BD62C9-92CD-434A-BE13-5C7E10D822D3}" type="sibTrans" cxnId="{BF608D5E-88D0-4C4C-8A03-30FF0693411B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6711F15E-AA36-42A1-A35D-C6C80A0D1FDD}" type="parTrans" cxnId="{BF608D5E-88D0-4C4C-8A03-30FF0693411B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33494707-C460-4BF6-BB41-79427929DBAB}">
      <dgm:prSet phldrT="[텍스트]"/>
      <dgm:spPr>
        <a:solidFill>
          <a:srgbClr val="333333">
            <a:alpha val="80000"/>
          </a:srgbClr>
        </a:solidFill>
      </dgm:spPr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작업량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A60F8476-19B7-494D-9853-5B3CB8D2FEA1}" type="sibTrans" cxnId="{C3630275-287F-4FAB-835B-443537AD4697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1773817D-A09E-4190-97EE-25A2D4F20028}" type="parTrans" cxnId="{C3630275-287F-4FAB-835B-443537AD4697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AC014B37-341B-4691-BD80-96AC6FB83936}">
      <dgm:prSet phldrT="[텍스트]"/>
      <dgm:spPr>
        <a:solidFill>
          <a:srgbClr val="333333">
            <a:alpha val="80000"/>
          </a:srgbClr>
        </a:solidFill>
      </dgm:spPr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시동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562FFFAA-E3E0-4A3B-AF23-4DF8010D4B13}" type="sibTrans" cxnId="{CB7B2794-1457-40B7-9114-120A481C0321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72812BEA-24E5-4D45-AB40-97547120173F}" type="parTrans" cxnId="{CB7B2794-1457-40B7-9114-120A481C0321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FDAAE5CB-259A-4969-AEDB-ABE43F5D4090}">
      <dgm:prSet phldrT="[텍스트]"/>
      <dgm:spPr>
        <a:solidFill>
          <a:srgbClr val="E35B0A">
            <a:alpha val="80000"/>
          </a:srgbClr>
        </a:solidFill>
      </dgm:spPr>
      <dgm:t>
        <a:bodyPr/>
        <a:lstStyle/>
        <a:p>
          <a:pPr latinLnBrk="1"/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D6073942-4202-4394-A192-A02A3F2E781E}" type="sibTrans" cxnId="{E1F1C1BB-E3B1-4EEE-A758-FFF8C6E9033F}">
      <dgm:prSet/>
      <dgm:spPr/>
      <dgm:t>
        <a:bodyPr/>
        <a:lstStyle/>
        <a:p>
          <a:pPr latinLnBrk="1"/>
          <a:endParaRPr lang="ko-KR" altLang="en-US"/>
        </a:p>
      </dgm:t>
    </dgm:pt>
    <dgm:pt modelId="{B736158C-45C0-497F-A8F1-B339E2CC9300}" type="parTrans" cxnId="{E1F1C1BB-E3B1-4EEE-A758-FFF8C6E9033F}">
      <dgm:prSet/>
      <dgm:spPr/>
      <dgm:t>
        <a:bodyPr/>
        <a:lstStyle/>
        <a:p>
          <a:pPr latinLnBrk="1"/>
          <a:endParaRPr lang="ko-KR" altLang="en-US"/>
        </a:p>
      </dgm:t>
    </dgm:pt>
    <dgm:pt modelId="{B166195F-BD86-475F-BF8B-6BC032C5554E}" type="pres">
      <dgm:prSet presAssocID="{1FC720B0-6D97-418E-9778-421509A7632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4D49D7-FD5D-4E64-BAAC-C463C7DDA4A5}" type="pres">
      <dgm:prSet presAssocID="{FDAAE5CB-259A-4969-AEDB-ABE43F5D4090}" presName="vertOne" presStyleCnt="0"/>
      <dgm:spPr/>
    </dgm:pt>
    <dgm:pt modelId="{F5AC90F7-26A9-480E-86F5-4EF9EC3793FE}" type="pres">
      <dgm:prSet presAssocID="{FDAAE5CB-259A-4969-AEDB-ABE43F5D409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3A4E87-A2C7-445F-9D96-D44864D34458}" type="pres">
      <dgm:prSet presAssocID="{FDAAE5CB-259A-4969-AEDB-ABE43F5D4090}" presName="parTransOne" presStyleCnt="0"/>
      <dgm:spPr/>
    </dgm:pt>
    <dgm:pt modelId="{FCB9510E-3681-4FBD-AC02-C720B1FCD5C1}" type="pres">
      <dgm:prSet presAssocID="{FDAAE5CB-259A-4969-AEDB-ABE43F5D4090}" presName="horzOne" presStyleCnt="0"/>
      <dgm:spPr/>
    </dgm:pt>
    <dgm:pt modelId="{8EE054D6-7E33-4827-B72D-679C210207C4}" type="pres">
      <dgm:prSet presAssocID="{AC014B37-341B-4691-BD80-96AC6FB83936}" presName="vertTwo" presStyleCnt="0"/>
      <dgm:spPr/>
    </dgm:pt>
    <dgm:pt modelId="{CE1A3839-439A-421C-83F5-739C5D454FF0}" type="pres">
      <dgm:prSet presAssocID="{AC014B37-341B-4691-BD80-96AC6FB83936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E989F1-56E3-475E-8115-7B8BA6C0B08D}" type="pres">
      <dgm:prSet presAssocID="{AC014B37-341B-4691-BD80-96AC6FB83936}" presName="horzTwo" presStyleCnt="0"/>
      <dgm:spPr/>
    </dgm:pt>
    <dgm:pt modelId="{88811990-2645-4821-ABF2-D9E389287BEB}" type="pres">
      <dgm:prSet presAssocID="{562FFFAA-E3E0-4A3B-AF23-4DF8010D4B13}" presName="sibSpaceTwo" presStyleCnt="0"/>
      <dgm:spPr/>
    </dgm:pt>
    <dgm:pt modelId="{BDDF581A-5783-4D0F-B627-8E7A50004FE3}" type="pres">
      <dgm:prSet presAssocID="{33494707-C460-4BF6-BB41-79427929DBAB}" presName="vertTwo" presStyleCnt="0"/>
      <dgm:spPr/>
    </dgm:pt>
    <dgm:pt modelId="{83AD4549-2FEC-4C77-9A59-8BC8E0924BC1}" type="pres">
      <dgm:prSet presAssocID="{33494707-C460-4BF6-BB41-79427929DBAB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C9EA65-625E-4251-BB27-7BD6C08FD23E}" type="pres">
      <dgm:prSet presAssocID="{33494707-C460-4BF6-BB41-79427929DBAB}" presName="horzTwo" presStyleCnt="0"/>
      <dgm:spPr/>
    </dgm:pt>
    <dgm:pt modelId="{112FA1D3-047A-462B-BC97-146D685517A9}" type="pres">
      <dgm:prSet presAssocID="{A60F8476-19B7-494D-9853-5B3CB8D2FEA1}" presName="sibSpaceTwo" presStyleCnt="0"/>
      <dgm:spPr/>
    </dgm:pt>
    <dgm:pt modelId="{D8068189-78B1-4942-B00B-4278EE671C0D}" type="pres">
      <dgm:prSet presAssocID="{4C4CC770-F553-438B-873B-97CE2EFAC65D}" presName="vertTwo" presStyleCnt="0"/>
      <dgm:spPr/>
    </dgm:pt>
    <dgm:pt modelId="{6BD8079F-5E45-4445-8F14-BEE695BB8A11}" type="pres">
      <dgm:prSet presAssocID="{4C4CC770-F553-438B-873B-97CE2EFAC65D}" presName="txTwo" presStyleLbl="node2" presStyleIdx="2" presStyleCnt="3" custLinFactNeighborX="547" custLinFactNeighborY="7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6C7D17-6988-44CF-8C52-1144A353AE90}" type="pres">
      <dgm:prSet presAssocID="{4C4CC770-F553-438B-873B-97CE2EFAC65D}" presName="horzTwo" presStyleCnt="0"/>
      <dgm:spPr/>
    </dgm:pt>
  </dgm:ptLst>
  <dgm:cxnLst>
    <dgm:cxn modelId="{BF608D5E-88D0-4C4C-8A03-30FF0693411B}" srcId="{FDAAE5CB-259A-4969-AEDB-ABE43F5D4090}" destId="{4C4CC770-F553-438B-873B-97CE2EFAC65D}" srcOrd="2" destOrd="0" parTransId="{6711F15E-AA36-42A1-A35D-C6C80A0D1FDD}" sibTransId="{20BD62C9-92CD-434A-BE13-5C7E10D822D3}"/>
    <dgm:cxn modelId="{0F95F310-F57B-45E0-8542-996231E7BF08}" type="presOf" srcId="{4C4CC770-F553-438B-873B-97CE2EFAC65D}" destId="{6BD8079F-5E45-4445-8F14-BEE695BB8A11}" srcOrd="0" destOrd="0" presId="urn:microsoft.com/office/officeart/2005/8/layout/hierarchy4"/>
    <dgm:cxn modelId="{CB7B2794-1457-40B7-9114-120A481C0321}" srcId="{FDAAE5CB-259A-4969-AEDB-ABE43F5D4090}" destId="{AC014B37-341B-4691-BD80-96AC6FB83936}" srcOrd="0" destOrd="0" parTransId="{72812BEA-24E5-4D45-AB40-97547120173F}" sibTransId="{562FFFAA-E3E0-4A3B-AF23-4DF8010D4B13}"/>
    <dgm:cxn modelId="{18587502-2A5A-4564-ACD1-12712671BAB2}" type="presOf" srcId="{AC014B37-341B-4691-BD80-96AC6FB83936}" destId="{CE1A3839-439A-421C-83F5-739C5D454FF0}" srcOrd="0" destOrd="0" presId="urn:microsoft.com/office/officeart/2005/8/layout/hierarchy4"/>
    <dgm:cxn modelId="{6EEC6AF9-9538-4CB3-9ADB-B6702862CF65}" type="presOf" srcId="{33494707-C460-4BF6-BB41-79427929DBAB}" destId="{83AD4549-2FEC-4C77-9A59-8BC8E0924BC1}" srcOrd="0" destOrd="0" presId="urn:microsoft.com/office/officeart/2005/8/layout/hierarchy4"/>
    <dgm:cxn modelId="{72AB29C6-EBF1-4D04-B5C1-2AF8A38809F4}" type="presOf" srcId="{1FC720B0-6D97-418E-9778-421509A76329}" destId="{B166195F-BD86-475F-BF8B-6BC032C5554E}" srcOrd="0" destOrd="0" presId="urn:microsoft.com/office/officeart/2005/8/layout/hierarchy4"/>
    <dgm:cxn modelId="{512B1AF4-A6E1-4C75-BFE3-8E79F36DE6CF}" type="presOf" srcId="{FDAAE5CB-259A-4969-AEDB-ABE43F5D4090}" destId="{F5AC90F7-26A9-480E-86F5-4EF9EC3793FE}" srcOrd="0" destOrd="0" presId="urn:microsoft.com/office/officeart/2005/8/layout/hierarchy4"/>
    <dgm:cxn modelId="{C3630275-287F-4FAB-835B-443537AD4697}" srcId="{FDAAE5CB-259A-4969-AEDB-ABE43F5D4090}" destId="{33494707-C460-4BF6-BB41-79427929DBAB}" srcOrd="1" destOrd="0" parTransId="{1773817D-A09E-4190-97EE-25A2D4F20028}" sibTransId="{A60F8476-19B7-494D-9853-5B3CB8D2FEA1}"/>
    <dgm:cxn modelId="{E1F1C1BB-E3B1-4EEE-A758-FFF8C6E9033F}" srcId="{1FC720B0-6D97-418E-9778-421509A76329}" destId="{FDAAE5CB-259A-4969-AEDB-ABE43F5D4090}" srcOrd="0" destOrd="0" parTransId="{B736158C-45C0-497F-A8F1-B339E2CC9300}" sibTransId="{D6073942-4202-4394-A192-A02A3F2E781E}"/>
    <dgm:cxn modelId="{D7D4886F-28C8-4AE0-A353-5869A039F93D}" type="presParOf" srcId="{B166195F-BD86-475F-BF8B-6BC032C5554E}" destId="{ED4D49D7-FD5D-4E64-BAAC-C463C7DDA4A5}" srcOrd="0" destOrd="0" presId="urn:microsoft.com/office/officeart/2005/8/layout/hierarchy4"/>
    <dgm:cxn modelId="{A4DF16B7-7D1B-48FB-B441-CEB7DAF774D3}" type="presParOf" srcId="{ED4D49D7-FD5D-4E64-BAAC-C463C7DDA4A5}" destId="{F5AC90F7-26A9-480E-86F5-4EF9EC3793FE}" srcOrd="0" destOrd="0" presId="urn:microsoft.com/office/officeart/2005/8/layout/hierarchy4"/>
    <dgm:cxn modelId="{81A5900E-65F3-4122-BF36-FE6F6A07BA61}" type="presParOf" srcId="{ED4D49D7-FD5D-4E64-BAAC-C463C7DDA4A5}" destId="{513A4E87-A2C7-445F-9D96-D44864D34458}" srcOrd="1" destOrd="0" presId="urn:microsoft.com/office/officeart/2005/8/layout/hierarchy4"/>
    <dgm:cxn modelId="{35F7389F-604E-4246-AD88-94F1532D83E7}" type="presParOf" srcId="{ED4D49D7-FD5D-4E64-BAAC-C463C7DDA4A5}" destId="{FCB9510E-3681-4FBD-AC02-C720B1FCD5C1}" srcOrd="2" destOrd="0" presId="urn:microsoft.com/office/officeart/2005/8/layout/hierarchy4"/>
    <dgm:cxn modelId="{198039F5-3051-4A8C-B398-BDBBB1619CDC}" type="presParOf" srcId="{FCB9510E-3681-4FBD-AC02-C720B1FCD5C1}" destId="{8EE054D6-7E33-4827-B72D-679C210207C4}" srcOrd="0" destOrd="0" presId="urn:microsoft.com/office/officeart/2005/8/layout/hierarchy4"/>
    <dgm:cxn modelId="{DF5C6773-79BF-49BD-9815-5B217A1B3EDB}" type="presParOf" srcId="{8EE054D6-7E33-4827-B72D-679C210207C4}" destId="{CE1A3839-439A-421C-83F5-739C5D454FF0}" srcOrd="0" destOrd="0" presId="urn:microsoft.com/office/officeart/2005/8/layout/hierarchy4"/>
    <dgm:cxn modelId="{9C65F40C-B101-4CB2-A291-8DAE0B514F90}" type="presParOf" srcId="{8EE054D6-7E33-4827-B72D-679C210207C4}" destId="{CBE989F1-56E3-475E-8115-7B8BA6C0B08D}" srcOrd="1" destOrd="0" presId="urn:microsoft.com/office/officeart/2005/8/layout/hierarchy4"/>
    <dgm:cxn modelId="{19E0CE08-ECB8-495E-B7D5-1E87379B0B1B}" type="presParOf" srcId="{FCB9510E-3681-4FBD-AC02-C720B1FCD5C1}" destId="{88811990-2645-4821-ABF2-D9E389287BEB}" srcOrd="1" destOrd="0" presId="urn:microsoft.com/office/officeart/2005/8/layout/hierarchy4"/>
    <dgm:cxn modelId="{D4541A34-B5F9-4499-9C73-8ED4BF98890C}" type="presParOf" srcId="{FCB9510E-3681-4FBD-AC02-C720B1FCD5C1}" destId="{BDDF581A-5783-4D0F-B627-8E7A50004FE3}" srcOrd="2" destOrd="0" presId="urn:microsoft.com/office/officeart/2005/8/layout/hierarchy4"/>
    <dgm:cxn modelId="{6966DA06-4F2E-444A-A6FF-4C09426DCC1E}" type="presParOf" srcId="{BDDF581A-5783-4D0F-B627-8E7A50004FE3}" destId="{83AD4549-2FEC-4C77-9A59-8BC8E0924BC1}" srcOrd="0" destOrd="0" presId="urn:microsoft.com/office/officeart/2005/8/layout/hierarchy4"/>
    <dgm:cxn modelId="{FA0A7001-C551-4694-957A-F9977235B6B0}" type="presParOf" srcId="{BDDF581A-5783-4D0F-B627-8E7A50004FE3}" destId="{9BC9EA65-625E-4251-BB27-7BD6C08FD23E}" srcOrd="1" destOrd="0" presId="urn:microsoft.com/office/officeart/2005/8/layout/hierarchy4"/>
    <dgm:cxn modelId="{8EE6F5E9-7F93-46AB-AE2E-30657A142E19}" type="presParOf" srcId="{FCB9510E-3681-4FBD-AC02-C720B1FCD5C1}" destId="{112FA1D3-047A-462B-BC97-146D685517A9}" srcOrd="3" destOrd="0" presId="urn:microsoft.com/office/officeart/2005/8/layout/hierarchy4"/>
    <dgm:cxn modelId="{D4489EED-BCBB-4196-AC24-92A6B24A46E4}" type="presParOf" srcId="{FCB9510E-3681-4FBD-AC02-C720B1FCD5C1}" destId="{D8068189-78B1-4942-B00B-4278EE671C0D}" srcOrd="4" destOrd="0" presId="urn:microsoft.com/office/officeart/2005/8/layout/hierarchy4"/>
    <dgm:cxn modelId="{710853BB-D88D-4CE5-81C3-899E60334D6F}" type="presParOf" srcId="{D8068189-78B1-4942-B00B-4278EE671C0D}" destId="{6BD8079F-5E45-4445-8F14-BEE695BB8A11}" srcOrd="0" destOrd="0" presId="urn:microsoft.com/office/officeart/2005/8/layout/hierarchy4"/>
    <dgm:cxn modelId="{B7667DAD-AD3E-4E90-A60D-C84E2E2D0DA9}" type="presParOf" srcId="{D8068189-78B1-4942-B00B-4278EE671C0D}" destId="{A16C7D17-6988-44CF-8C52-1144A353AE9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D9FD5-96BC-4435-BF7A-8A3EBF014431}">
      <dsp:nvSpPr>
        <dsp:cNvPr id="0" name=""/>
        <dsp:cNvSpPr/>
      </dsp:nvSpPr>
      <dsp:spPr>
        <a:xfrm>
          <a:off x="2841" y="1145579"/>
          <a:ext cx="2528756" cy="1011502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업체 선택</a:t>
          </a:r>
          <a:endParaRPr lang="ko-KR" altLang="en-US" sz="21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508592" y="1145579"/>
        <a:ext cx="1517254" cy="1011502"/>
      </dsp:txXfrm>
    </dsp:sp>
    <dsp:sp modelId="{6FB190E2-29A9-4C05-92A9-46BF4BCB94F6}">
      <dsp:nvSpPr>
        <dsp:cNvPr id="0" name=""/>
        <dsp:cNvSpPr/>
      </dsp:nvSpPr>
      <dsp:spPr>
        <a:xfrm>
          <a:off x="2278722" y="1145579"/>
          <a:ext cx="2528756" cy="1011502"/>
        </a:xfrm>
        <a:prstGeom prst="chevron">
          <a:avLst/>
        </a:prstGeom>
        <a:solidFill>
          <a:schemeClr val="accent2">
            <a:shade val="80000"/>
            <a:hueOff val="-120354"/>
            <a:satOff val="2542"/>
            <a:lumOff val="6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샘플 채취</a:t>
          </a:r>
          <a:endParaRPr lang="ko-KR" altLang="en-US" sz="21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2784473" y="1145579"/>
        <a:ext cx="1517254" cy="1011502"/>
      </dsp:txXfrm>
    </dsp:sp>
    <dsp:sp modelId="{CFDF2616-46F2-40B4-9AB8-09F48B30F3BA}">
      <dsp:nvSpPr>
        <dsp:cNvPr id="0" name=""/>
        <dsp:cNvSpPr/>
      </dsp:nvSpPr>
      <dsp:spPr>
        <a:xfrm>
          <a:off x="4523580" y="1152720"/>
          <a:ext cx="2528756" cy="1011502"/>
        </a:xfrm>
        <a:prstGeom prst="chevron">
          <a:avLst/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배송</a:t>
          </a:r>
          <a:endParaRPr lang="ko-KR" altLang="en-US" sz="21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5029331" y="1152720"/>
        <a:ext cx="1517254" cy="1011502"/>
      </dsp:txXfrm>
    </dsp:sp>
    <dsp:sp modelId="{253D882E-303D-4A81-92E3-743D09D9541E}">
      <dsp:nvSpPr>
        <dsp:cNvPr id="0" name=""/>
        <dsp:cNvSpPr/>
      </dsp:nvSpPr>
      <dsp:spPr>
        <a:xfrm>
          <a:off x="6830484" y="1145579"/>
          <a:ext cx="2528756" cy="1011502"/>
        </a:xfrm>
        <a:prstGeom prst="chevron">
          <a:avLst/>
        </a:prstGeom>
        <a:solidFill>
          <a:schemeClr val="accent2">
            <a:shade val="80000"/>
            <a:hueOff val="-361061"/>
            <a:satOff val="7625"/>
            <a:lumOff val="203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분석 및 보고</a:t>
          </a:r>
          <a:endParaRPr lang="ko-KR" altLang="en-US" sz="21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7336235" y="1145579"/>
        <a:ext cx="1517254" cy="1011502"/>
      </dsp:txXfrm>
    </dsp:sp>
    <dsp:sp modelId="{1C3F3DF4-4FA7-4636-83CF-1968064B1E69}">
      <dsp:nvSpPr>
        <dsp:cNvPr id="0" name=""/>
        <dsp:cNvSpPr/>
      </dsp:nvSpPr>
      <dsp:spPr>
        <a:xfrm>
          <a:off x="9106365" y="1145579"/>
          <a:ext cx="2528756" cy="1011502"/>
        </a:xfrm>
        <a:prstGeom prst="chevron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평가 및 </a:t>
          </a:r>
          <a:r>
            <a:rPr lang="en-US" altLang="ko-KR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권장사항 수령</a:t>
          </a:r>
          <a:endParaRPr lang="ko-KR" altLang="en-US" sz="21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9612116" y="1145579"/>
        <a:ext cx="1517254" cy="1011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C90F7-26A9-480E-86F5-4EF9EC3793FE}">
      <dsp:nvSpPr>
        <dsp:cNvPr id="0" name=""/>
        <dsp:cNvSpPr/>
      </dsp:nvSpPr>
      <dsp:spPr>
        <a:xfrm>
          <a:off x="4293" y="540"/>
          <a:ext cx="11937492" cy="739393"/>
        </a:xfrm>
        <a:prstGeom prst="roundRect">
          <a:avLst>
            <a:gd name="adj" fmla="val 10000"/>
          </a:avLst>
        </a:prstGeom>
        <a:solidFill>
          <a:srgbClr val="E35B0A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25949" y="22196"/>
        <a:ext cx="11894180" cy="696081"/>
      </dsp:txXfrm>
    </dsp:sp>
    <dsp:sp modelId="{CE1A3839-439A-421C-83F5-739C5D454FF0}">
      <dsp:nvSpPr>
        <dsp:cNvPr id="0" name=""/>
        <dsp:cNvSpPr/>
      </dsp:nvSpPr>
      <dsp:spPr>
        <a:xfrm>
          <a:off x="4293" y="1020853"/>
          <a:ext cx="3768147" cy="739393"/>
        </a:xfrm>
        <a:prstGeom prst="roundRect">
          <a:avLst>
            <a:gd name="adj" fmla="val 10000"/>
          </a:avLst>
        </a:prstGeom>
        <a:solidFill>
          <a:srgbClr val="333333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시동</a:t>
          </a: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25949" y="1042509"/>
        <a:ext cx="3724835" cy="696081"/>
      </dsp:txXfrm>
    </dsp:sp>
    <dsp:sp modelId="{83AD4549-2FEC-4C77-9A59-8BC8E0924BC1}">
      <dsp:nvSpPr>
        <dsp:cNvPr id="0" name=""/>
        <dsp:cNvSpPr/>
      </dsp:nvSpPr>
      <dsp:spPr>
        <a:xfrm>
          <a:off x="4088965" y="1020853"/>
          <a:ext cx="3768147" cy="739393"/>
        </a:xfrm>
        <a:prstGeom prst="roundRect">
          <a:avLst>
            <a:gd name="adj" fmla="val 10000"/>
          </a:avLst>
        </a:prstGeom>
        <a:solidFill>
          <a:srgbClr val="333333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작업량</a:t>
          </a: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4110621" y="1042509"/>
        <a:ext cx="3724835" cy="696081"/>
      </dsp:txXfrm>
    </dsp:sp>
    <dsp:sp modelId="{6BD8079F-5E45-4445-8F14-BEE695BB8A11}">
      <dsp:nvSpPr>
        <dsp:cNvPr id="0" name=""/>
        <dsp:cNvSpPr/>
      </dsp:nvSpPr>
      <dsp:spPr>
        <a:xfrm>
          <a:off x="8177931" y="1021394"/>
          <a:ext cx="3768147" cy="739393"/>
        </a:xfrm>
        <a:prstGeom prst="roundRect">
          <a:avLst>
            <a:gd name="adj" fmla="val 10000"/>
          </a:avLst>
        </a:prstGeom>
        <a:solidFill>
          <a:srgbClr val="333333">
            <a:alpha val="80000"/>
          </a:srgbClr>
        </a:solidFill>
        <a:ln w="47625" cap="flat" cmpd="sng" algn="ctr">
          <a:solidFill>
            <a:srgbClr val="E35B0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교체 주기 </a:t>
          </a:r>
          <a:r>
            <a:rPr lang="ko-KR" altLang="en-US" sz="2700" kern="1200" dirty="0" err="1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알람</a:t>
          </a: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8199587" y="1043050"/>
        <a:ext cx="3724835" cy="696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0E6F2-1B3C-44AB-A9C1-19B9AB2CBBA6}">
      <dsp:nvSpPr>
        <dsp:cNvPr id="0" name=""/>
        <dsp:cNvSpPr/>
      </dsp:nvSpPr>
      <dsp:spPr>
        <a:xfrm rot="10800000">
          <a:off x="1114576" y="765"/>
          <a:ext cx="5842037" cy="124135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02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전체가 아닌 부분 오일 교체가 가능</a:t>
          </a:r>
          <a:endParaRPr lang="ko-KR" altLang="en-US" sz="20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 rot="10800000">
        <a:off x="1424914" y="765"/>
        <a:ext cx="5531699" cy="1241352"/>
      </dsp:txXfrm>
    </dsp:sp>
    <dsp:sp modelId="{B6614C77-3013-4D54-ACEC-8F080213A9CB}">
      <dsp:nvSpPr>
        <dsp:cNvPr id="0" name=""/>
        <dsp:cNvSpPr/>
      </dsp:nvSpPr>
      <dsp:spPr>
        <a:xfrm>
          <a:off x="826900" y="765"/>
          <a:ext cx="1241352" cy="124135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816FF-ACF1-4DDD-9AD8-BD091DDD9EAA}">
      <dsp:nvSpPr>
        <dsp:cNvPr id="0" name=""/>
        <dsp:cNvSpPr/>
      </dsp:nvSpPr>
      <dsp:spPr>
        <a:xfrm rot="10800000">
          <a:off x="1114576" y="1612671"/>
          <a:ext cx="5842037" cy="1241352"/>
        </a:xfrm>
        <a:prstGeom prst="homePlat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02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검사 및 교체로 인한 작업 중단 시간의 단축</a:t>
          </a:r>
          <a:endParaRPr lang="ko-KR" altLang="en-US" sz="20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 rot="10800000">
        <a:off x="1424914" y="1612671"/>
        <a:ext cx="5531699" cy="1241352"/>
      </dsp:txXfrm>
    </dsp:sp>
    <dsp:sp modelId="{8BD15ED0-CC4F-4F87-95F8-D20F59CDC367}">
      <dsp:nvSpPr>
        <dsp:cNvPr id="0" name=""/>
        <dsp:cNvSpPr/>
      </dsp:nvSpPr>
      <dsp:spPr>
        <a:xfrm>
          <a:off x="826900" y="1612671"/>
          <a:ext cx="1241352" cy="124135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F9A46-A08B-417F-A500-14CA9703FD2A}">
      <dsp:nvSpPr>
        <dsp:cNvPr id="0" name=""/>
        <dsp:cNvSpPr/>
      </dsp:nvSpPr>
      <dsp:spPr>
        <a:xfrm rot="10800000">
          <a:off x="1114576" y="3224576"/>
          <a:ext cx="5842037" cy="1241352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02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상태에 대한 검사로 오일 교체 비용 감소</a:t>
          </a:r>
          <a:endParaRPr lang="ko-KR" altLang="en-US" sz="20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 rot="10800000">
        <a:off x="1424914" y="3224576"/>
        <a:ext cx="5531699" cy="1241352"/>
      </dsp:txXfrm>
    </dsp:sp>
    <dsp:sp modelId="{7F34240D-AC86-49A6-9FF2-E0D5BDD1C342}">
      <dsp:nvSpPr>
        <dsp:cNvPr id="0" name=""/>
        <dsp:cNvSpPr/>
      </dsp:nvSpPr>
      <dsp:spPr>
        <a:xfrm>
          <a:off x="826900" y="3224576"/>
          <a:ext cx="1241352" cy="124135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D9FD5-96BC-4435-BF7A-8A3EBF014431}">
      <dsp:nvSpPr>
        <dsp:cNvPr id="0" name=""/>
        <dsp:cNvSpPr/>
      </dsp:nvSpPr>
      <dsp:spPr>
        <a:xfrm>
          <a:off x="5682" y="1228545"/>
          <a:ext cx="2113926" cy="845570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자가 진단</a:t>
          </a:r>
          <a:endParaRPr lang="ko-KR" altLang="en-US" sz="1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428467" y="1228545"/>
        <a:ext cx="1268356" cy="845570"/>
      </dsp:txXfrm>
    </dsp:sp>
    <dsp:sp modelId="{E00D0093-0DFD-4BE9-8B9B-BB0654C0458D}">
      <dsp:nvSpPr>
        <dsp:cNvPr id="0" name=""/>
        <dsp:cNvSpPr/>
      </dsp:nvSpPr>
      <dsp:spPr>
        <a:xfrm>
          <a:off x="1908216" y="1228545"/>
          <a:ext cx="2113926" cy="845570"/>
        </a:xfrm>
        <a:prstGeom prst="chevron">
          <a:avLst/>
        </a:prstGeom>
        <a:solidFill>
          <a:schemeClr val="accent2">
            <a:shade val="80000"/>
            <a:hueOff val="-96283"/>
            <a:satOff val="2033"/>
            <a:lumOff val="54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업체 선택</a:t>
          </a:r>
          <a:endParaRPr lang="ko-KR" altLang="en-US" sz="1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2331001" y="1228545"/>
        <a:ext cx="1268356" cy="845570"/>
      </dsp:txXfrm>
    </dsp:sp>
    <dsp:sp modelId="{6FB190E2-29A9-4C05-92A9-46BF4BCB94F6}">
      <dsp:nvSpPr>
        <dsp:cNvPr id="0" name=""/>
        <dsp:cNvSpPr/>
      </dsp:nvSpPr>
      <dsp:spPr>
        <a:xfrm>
          <a:off x="3810750" y="1228545"/>
          <a:ext cx="2113926" cy="845570"/>
        </a:xfrm>
        <a:prstGeom prst="chevron">
          <a:avLst/>
        </a:prstGeom>
        <a:solidFill>
          <a:schemeClr val="accent2">
            <a:shade val="80000"/>
            <a:hueOff val="-192566"/>
            <a:satOff val="4066"/>
            <a:lumOff val="108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샘플 채취</a:t>
          </a:r>
          <a:endParaRPr lang="ko-KR" altLang="en-US" sz="1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4233535" y="1228545"/>
        <a:ext cx="1268356" cy="845570"/>
      </dsp:txXfrm>
    </dsp:sp>
    <dsp:sp modelId="{CFDF2616-46F2-40B4-9AB8-09F48B30F3BA}">
      <dsp:nvSpPr>
        <dsp:cNvPr id="0" name=""/>
        <dsp:cNvSpPr/>
      </dsp:nvSpPr>
      <dsp:spPr>
        <a:xfrm>
          <a:off x="5687351" y="1234515"/>
          <a:ext cx="2113926" cy="845570"/>
        </a:xfrm>
        <a:prstGeom prst="chevron">
          <a:avLst/>
        </a:prstGeom>
        <a:solidFill>
          <a:schemeClr val="accent2">
            <a:shade val="80000"/>
            <a:hueOff val="-288849"/>
            <a:satOff val="6100"/>
            <a:lumOff val="162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배송</a:t>
          </a:r>
          <a:endParaRPr lang="ko-KR" altLang="en-US" sz="1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6110136" y="1234515"/>
        <a:ext cx="1268356" cy="845570"/>
      </dsp:txXfrm>
    </dsp:sp>
    <dsp:sp modelId="{253D882E-303D-4A81-92E3-743D09D9541E}">
      <dsp:nvSpPr>
        <dsp:cNvPr id="0" name=""/>
        <dsp:cNvSpPr/>
      </dsp:nvSpPr>
      <dsp:spPr>
        <a:xfrm>
          <a:off x="7615819" y="1228545"/>
          <a:ext cx="2113926" cy="845570"/>
        </a:xfrm>
        <a:prstGeom prst="chevron">
          <a:avLst/>
        </a:prstGeom>
        <a:solidFill>
          <a:schemeClr val="accent2">
            <a:shade val="80000"/>
            <a:hueOff val="-385132"/>
            <a:satOff val="8133"/>
            <a:lumOff val="216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분석 및 보고</a:t>
          </a:r>
          <a:endParaRPr lang="ko-KR" altLang="en-US" sz="1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8038604" y="1228545"/>
        <a:ext cx="1268356" cy="845570"/>
      </dsp:txXfrm>
    </dsp:sp>
    <dsp:sp modelId="{1C3F3DF4-4FA7-4636-83CF-1968064B1E69}">
      <dsp:nvSpPr>
        <dsp:cNvPr id="0" name=""/>
        <dsp:cNvSpPr/>
      </dsp:nvSpPr>
      <dsp:spPr>
        <a:xfrm>
          <a:off x="9518353" y="1228545"/>
          <a:ext cx="2113926" cy="845570"/>
        </a:xfrm>
        <a:prstGeom prst="chevron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평가 및 </a:t>
          </a:r>
          <a:r>
            <a:rPr lang="en-US" altLang="ko-KR" sz="1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sz="1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ko-KR" altLang="en-US" sz="1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권장사항 수령</a:t>
          </a:r>
          <a:endParaRPr lang="ko-KR" altLang="en-US" sz="1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9941138" y="1228545"/>
        <a:ext cx="1268356" cy="8455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0E6F2-1B3C-44AB-A9C1-19B9AB2CBBA6}">
      <dsp:nvSpPr>
        <dsp:cNvPr id="0" name=""/>
        <dsp:cNvSpPr/>
      </dsp:nvSpPr>
      <dsp:spPr>
        <a:xfrm rot="10800000">
          <a:off x="897110" y="1306"/>
          <a:ext cx="4575447" cy="1068943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374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추후 활용하는 모델링에서 </a:t>
          </a:r>
          <a: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AL </a:t>
          </a: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변수 활용도가 높음</a:t>
          </a:r>
          <a:endParaRPr lang="ko-KR" altLang="en-US" sz="20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 rot="10800000">
        <a:off x="1164346" y="1306"/>
        <a:ext cx="4308211" cy="1068943"/>
      </dsp:txXfrm>
    </dsp:sp>
    <dsp:sp modelId="{B6614C77-3013-4D54-ACEC-8F080213A9CB}">
      <dsp:nvSpPr>
        <dsp:cNvPr id="0" name=""/>
        <dsp:cNvSpPr/>
      </dsp:nvSpPr>
      <dsp:spPr>
        <a:xfrm>
          <a:off x="623442" y="1306"/>
          <a:ext cx="1068943" cy="106894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816FF-ACF1-4DDD-9AD8-BD091DDD9EAA}">
      <dsp:nvSpPr>
        <dsp:cNvPr id="0" name=""/>
        <dsp:cNvSpPr/>
      </dsp:nvSpPr>
      <dsp:spPr>
        <a:xfrm rot="10800000">
          <a:off x="897110" y="1389336"/>
          <a:ext cx="4575447" cy="1068943"/>
        </a:xfrm>
        <a:prstGeom prst="homePlat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374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자가진단키트</a:t>
          </a:r>
          <a: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(Test Data)</a:t>
          </a: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에 </a:t>
          </a:r>
          <a: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AL </a:t>
          </a: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변수 존재하지 않음</a:t>
          </a:r>
          <a: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(</a:t>
          </a: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데이터 미비</a:t>
          </a:r>
          <a: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)</a:t>
          </a:r>
          <a:endParaRPr lang="ko-KR" altLang="en-US" sz="20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 rot="10800000">
        <a:off x="1164346" y="1389336"/>
        <a:ext cx="4308211" cy="1068943"/>
      </dsp:txXfrm>
    </dsp:sp>
    <dsp:sp modelId="{8BD15ED0-CC4F-4F87-95F8-D20F59CDC367}">
      <dsp:nvSpPr>
        <dsp:cNvPr id="0" name=""/>
        <dsp:cNvSpPr/>
      </dsp:nvSpPr>
      <dsp:spPr>
        <a:xfrm>
          <a:off x="623442" y="1389336"/>
          <a:ext cx="1068943" cy="106894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F9A46-A08B-417F-A500-14CA9703FD2A}">
      <dsp:nvSpPr>
        <dsp:cNvPr id="0" name=""/>
        <dsp:cNvSpPr/>
      </dsp:nvSpPr>
      <dsp:spPr>
        <a:xfrm rot="10800000">
          <a:off x="897110" y="2777367"/>
          <a:ext cx="4575447" cy="1068943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374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AL</a:t>
          </a: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이 뚜렷하게 나타내는 특정 오일</a:t>
          </a:r>
          <a: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혹은 특정 기기 설비에 대한 정보 부족</a:t>
          </a:r>
          <a:endParaRPr lang="ko-KR" altLang="en-US" sz="20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 rot="10800000">
        <a:off x="1164346" y="2777367"/>
        <a:ext cx="4308211" cy="1068943"/>
      </dsp:txXfrm>
    </dsp:sp>
    <dsp:sp modelId="{7F34240D-AC86-49A6-9FF2-E0D5BDD1C342}">
      <dsp:nvSpPr>
        <dsp:cNvPr id="0" name=""/>
        <dsp:cNvSpPr/>
      </dsp:nvSpPr>
      <dsp:spPr>
        <a:xfrm>
          <a:off x="623442" y="2777367"/>
          <a:ext cx="1068943" cy="1068943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C90F7-26A9-480E-86F5-4EF9EC3793FE}">
      <dsp:nvSpPr>
        <dsp:cNvPr id="0" name=""/>
        <dsp:cNvSpPr/>
      </dsp:nvSpPr>
      <dsp:spPr>
        <a:xfrm>
          <a:off x="4293" y="540"/>
          <a:ext cx="11937492" cy="739393"/>
        </a:xfrm>
        <a:prstGeom prst="roundRect">
          <a:avLst>
            <a:gd name="adj" fmla="val 10000"/>
          </a:avLst>
        </a:prstGeom>
        <a:solidFill>
          <a:srgbClr val="E35B0A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25949" y="22196"/>
        <a:ext cx="11894180" cy="696081"/>
      </dsp:txXfrm>
    </dsp:sp>
    <dsp:sp modelId="{CE1A3839-439A-421C-83F5-739C5D454FF0}">
      <dsp:nvSpPr>
        <dsp:cNvPr id="0" name=""/>
        <dsp:cNvSpPr/>
      </dsp:nvSpPr>
      <dsp:spPr>
        <a:xfrm>
          <a:off x="4293" y="1020853"/>
          <a:ext cx="3768147" cy="739393"/>
        </a:xfrm>
        <a:prstGeom prst="roundRect">
          <a:avLst>
            <a:gd name="adj" fmla="val 10000"/>
          </a:avLst>
        </a:prstGeom>
        <a:solidFill>
          <a:srgbClr val="333333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시동</a:t>
          </a: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25949" y="1042509"/>
        <a:ext cx="3724835" cy="696081"/>
      </dsp:txXfrm>
    </dsp:sp>
    <dsp:sp modelId="{83AD4549-2FEC-4C77-9A59-8BC8E0924BC1}">
      <dsp:nvSpPr>
        <dsp:cNvPr id="0" name=""/>
        <dsp:cNvSpPr/>
      </dsp:nvSpPr>
      <dsp:spPr>
        <a:xfrm>
          <a:off x="4088965" y="1020853"/>
          <a:ext cx="3768147" cy="739393"/>
        </a:xfrm>
        <a:prstGeom prst="roundRect">
          <a:avLst>
            <a:gd name="adj" fmla="val 10000"/>
          </a:avLst>
        </a:prstGeom>
        <a:solidFill>
          <a:srgbClr val="333333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작업량</a:t>
          </a: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4110621" y="1042509"/>
        <a:ext cx="3724835" cy="696081"/>
      </dsp:txXfrm>
    </dsp:sp>
    <dsp:sp modelId="{6BD8079F-5E45-4445-8F14-BEE695BB8A11}">
      <dsp:nvSpPr>
        <dsp:cNvPr id="0" name=""/>
        <dsp:cNvSpPr/>
      </dsp:nvSpPr>
      <dsp:spPr>
        <a:xfrm>
          <a:off x="8177931" y="1021394"/>
          <a:ext cx="3768147" cy="739393"/>
        </a:xfrm>
        <a:prstGeom prst="roundRect">
          <a:avLst>
            <a:gd name="adj" fmla="val 10000"/>
          </a:avLst>
        </a:prstGeom>
        <a:solidFill>
          <a:srgbClr val="333333">
            <a:alpha val="80000"/>
          </a:srgbClr>
        </a:solidFill>
        <a:ln w="47625" cap="flat" cmpd="sng" algn="ctr">
          <a:solidFill>
            <a:srgbClr val="E35B0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교체 주기 </a:t>
          </a:r>
          <a:r>
            <a:rPr lang="ko-KR" altLang="en-US" sz="2700" kern="1200" dirty="0" err="1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알람</a:t>
          </a: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8199587" y="1043050"/>
        <a:ext cx="3724835" cy="6960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5199C-FBEC-4C1C-9AB9-5A25869DB8FE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74874-6AAC-4B8C-94F3-B74F826D57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0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unginews.com/35382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297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엔진 오일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70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48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463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오일을 </a:t>
            </a:r>
            <a:r>
              <a:rPr lang="ko-KR" altLang="en-US" dirty="0" err="1" smtClean="0"/>
              <a:t>보내버리면</a:t>
            </a:r>
            <a:r>
              <a:rPr lang="ko-KR" altLang="en-US" dirty="0" smtClean="0"/>
              <a:t> 시간이 걸리기도하고</a:t>
            </a:r>
            <a:endParaRPr lang="en-US" altLang="ko-KR" dirty="0" smtClean="0"/>
          </a:p>
          <a:p>
            <a:r>
              <a:rPr lang="ko-KR" altLang="en-US" dirty="0" smtClean="0"/>
              <a:t>운행 중 오일 상태를 보는게 중요한데 보낼 때에는 운행</a:t>
            </a:r>
            <a:r>
              <a:rPr lang="ko-KR" altLang="en-US" baseline="0" dirty="0" smtClean="0"/>
              <a:t> 중과 같은 상태의 오일이 아니기 때문에 부정확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센서에 적용되는 프로그램을 만드는게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226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변수의 원소 특성을 활용하여 분석해보고자 하였으나</a:t>
            </a:r>
            <a:endParaRPr lang="en-US" altLang="ko-KR" dirty="0" smtClean="0"/>
          </a:p>
          <a:p>
            <a:r>
              <a:rPr lang="ko-KR" altLang="en-US" dirty="0" smtClean="0"/>
              <a:t>앞서 </a:t>
            </a:r>
            <a:r>
              <a:rPr lang="ko-KR" altLang="en-US" dirty="0" err="1" smtClean="0"/>
              <a:t>말씀드렸듯</a:t>
            </a:r>
            <a:r>
              <a:rPr lang="ko-KR" altLang="en-US" dirty="0" smtClean="0"/>
              <a:t> 부품을 명확히 제시할 수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오일도 추정할 뿐 확신을 내릴 수 없어서 원소 특성에 따른 분류를 </a:t>
            </a:r>
            <a:r>
              <a:rPr lang="ko-KR" altLang="en-US" dirty="0" err="1" smtClean="0"/>
              <a:t>때려침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711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656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638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01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662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22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605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067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544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06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355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043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804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076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892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571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149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오일을 </a:t>
            </a:r>
            <a:r>
              <a:rPr lang="ko-KR" altLang="en-US" dirty="0" err="1" smtClean="0"/>
              <a:t>보내버리면</a:t>
            </a:r>
            <a:r>
              <a:rPr lang="ko-KR" altLang="en-US" dirty="0" smtClean="0"/>
              <a:t> 시간이 걸리기도하고</a:t>
            </a:r>
            <a:endParaRPr lang="en-US" altLang="ko-KR" dirty="0" smtClean="0"/>
          </a:p>
          <a:p>
            <a:r>
              <a:rPr lang="ko-KR" altLang="en-US" dirty="0" smtClean="0"/>
              <a:t>운행 중 오일 상태를 보는게 중요한데 보낼 때에는 운행</a:t>
            </a:r>
            <a:r>
              <a:rPr lang="ko-KR" altLang="en-US" baseline="0" dirty="0" smtClean="0"/>
              <a:t> 중과 같은 상태의 오일이 아니기 때문에 부정확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센서에 적용되는 프로그램을 만드는게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866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574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4032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이런 거 하나 넣기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355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960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18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Al </a:t>
            </a:r>
            <a:r>
              <a:rPr lang="ko-KR" altLang="en-US" dirty="0" smtClean="0"/>
              <a:t>보는 거 안 쓰기로 했다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90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28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오일을 </a:t>
            </a:r>
            <a:r>
              <a:rPr lang="ko-KR" altLang="en-US" dirty="0" err="1" smtClean="0"/>
              <a:t>보내버리면</a:t>
            </a:r>
            <a:r>
              <a:rPr lang="ko-KR" altLang="en-US" dirty="0" smtClean="0"/>
              <a:t> 시간이 걸리기도하고</a:t>
            </a:r>
            <a:endParaRPr lang="en-US" altLang="ko-KR" dirty="0" smtClean="0"/>
          </a:p>
          <a:p>
            <a:r>
              <a:rPr lang="ko-KR" altLang="en-US" dirty="0" smtClean="0"/>
              <a:t>운행 중 오일 상태를 보는게 중요한데 보낼 때에는 운행</a:t>
            </a:r>
            <a:r>
              <a:rPr lang="ko-KR" altLang="en-US" baseline="0" dirty="0" smtClean="0"/>
              <a:t> 중과 같은 상태의 오일이 아니기 때문에 부정확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센서에 적용되는 프로그램을 만드는게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3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엔진교체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비용은 장치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규격별로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지게차 최대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1,930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굴삭기 최대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2,035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원이며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천안 노후 지게차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굴삭기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엔진교체비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전액 지원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만원 투입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건설기계뉴스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https://www.kunginews.com/35382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공임비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숨고 기준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40 - 250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수리기간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짧으면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길면 일주일도 걸리는듯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정비마다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다르니 그냥 기회비용 낭비라고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언급해야할듯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26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035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62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Comp </a:t>
            </a:r>
            <a:r>
              <a:rPr lang="ko-KR" altLang="en-US" dirty="0" smtClean="0"/>
              <a:t>별로 확인하기 위해 부품 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663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7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3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93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9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4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8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1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6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0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C0B1D-65B6-4DAF-B3F5-447F1FA0B0E9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5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hdphoto" Target="../media/hdphoto8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35.png"/><Relationship Id="rId5" Type="http://schemas.openxmlformats.org/officeDocument/2006/relationships/diagramQuickStyle" Target="../diagrams/quickStyle4.xml"/><Relationship Id="rId10" Type="http://schemas.microsoft.com/office/2007/relationships/hdphoto" Target="../media/hdphoto7.wdp"/><Relationship Id="rId4" Type="http://schemas.openxmlformats.org/officeDocument/2006/relationships/diagramLayout" Target="../diagrams/layout4.xml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9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3.png"/><Relationship Id="rId7" Type="http://schemas.openxmlformats.org/officeDocument/2006/relationships/diagramData" Target="../diagrams/data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diagramDrawing" Target="../diagrams/drawing5.xml"/><Relationship Id="rId5" Type="http://schemas.openxmlformats.org/officeDocument/2006/relationships/image" Target="../media/image39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6.xml"/><Relationship Id="rId15" Type="http://schemas.openxmlformats.org/officeDocument/2006/relationships/image" Target="../media/image57.png"/><Relationship Id="rId10" Type="http://schemas.openxmlformats.org/officeDocument/2006/relationships/image" Target="../media/image11.png"/><Relationship Id="rId4" Type="http://schemas.openxmlformats.org/officeDocument/2006/relationships/diagramData" Target="../diagrams/data6.xml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2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6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9" b="25987"/>
          <a:stretch/>
        </p:blipFill>
        <p:spPr>
          <a:xfrm>
            <a:off x="-1" y="3072669"/>
            <a:ext cx="12189078" cy="37980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0413" y="1818978"/>
            <a:ext cx="112455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건설 기계 오일 상태 진단</a:t>
            </a:r>
            <a:endParaRPr lang="ko-KR" altLang="en-US" sz="60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030" name="Picture 6" descr="https://www.lsholdings.com/assets/img/media/ci_img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53" y="234048"/>
            <a:ext cx="1023049" cy="4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80413" y="1300379"/>
            <a:ext cx="8454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건설 기계 데이터 분석 통한</a:t>
            </a:r>
            <a:endParaRPr lang="ko-KR" altLang="en-US" sz="36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3072669"/>
            <a:ext cx="12192001" cy="378533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0413" y="349456"/>
            <a:ext cx="5622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LS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빅데이터 스쿨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2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기 프로젝트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6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조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–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주제 선정 보고서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A002D"/>
              </a:solidFill>
              <a:effectLst/>
              <a:uLnTx/>
              <a:uFillTx/>
              <a:latin typeface="LG Smart UI Regular" panose="020B0500000101010101" pitchFamily="50" charset="-127"/>
              <a:ea typeface="LG Smart UI Regular" panose="020B05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0413" y="653699"/>
            <a:ext cx="4530564" cy="30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조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금해인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배영석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양찬규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이준우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정서연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한현수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68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43392" cy="68580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2478" y="830543"/>
            <a:ext cx="6739218" cy="123358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b="1" dirty="0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기대 효과 충족을 위해 데이터 </a:t>
            </a:r>
            <a:r>
              <a:rPr lang="ko-KR" altLang="en-US" b="1" dirty="0" err="1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제공사의</a:t>
            </a:r>
            <a:r>
              <a:rPr lang="ko-KR" altLang="en-US" b="1" dirty="0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제품을 파악</a:t>
            </a:r>
            <a:endParaRPr lang="en-US" altLang="ko-KR" b="1" dirty="0" smtClean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지게차</a:t>
            </a:r>
            <a:endParaRPr lang="en-US" altLang="ko-KR" b="1" dirty="0" smtClean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굴삭기</a:t>
            </a:r>
            <a:endParaRPr lang="en-US" altLang="ko-KR" b="1" dirty="0" smtClean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-</a:t>
            </a:r>
            <a:r>
              <a:rPr lang="ko-KR" altLang="en-US" b="1" dirty="0" err="1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로우더</a:t>
            </a:r>
            <a:r>
              <a:rPr lang="ko-KR" altLang="en-US" b="1" dirty="0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등등</a:t>
            </a:r>
            <a:endParaRPr lang="ko-KR" altLang="en-US" b="1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233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건설 기계 정하기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90" y="1092375"/>
            <a:ext cx="5364536" cy="51391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22078" y="2719117"/>
            <a:ext cx="3617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건설기계 중 굴삭기로 선정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오일 종류가 많고 작업환경이 험하며 관절이 많아 예민한 장비임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적절한 오일 교체가 가장 중요한 장비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오일이 주입되는 부품을 확인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12" name="Picture 2" descr="미니굴삭기 명칭 &amp; 부품구입 꿀팁공유 : 네이버 블로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287" y="973698"/>
            <a:ext cx="4987740" cy="574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3225937" y="1471590"/>
            <a:ext cx="1150720" cy="442096"/>
          </a:xfrm>
          <a:prstGeom prst="ellipse">
            <a:avLst/>
          </a:prstGeom>
          <a:noFill/>
          <a:ln w="28575">
            <a:solidFill>
              <a:srgbClr val="DA0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26490" y="4511808"/>
            <a:ext cx="1150720" cy="442096"/>
          </a:xfrm>
          <a:prstGeom prst="ellipse">
            <a:avLst/>
          </a:prstGeom>
          <a:noFill/>
          <a:ln w="28575">
            <a:solidFill>
              <a:srgbClr val="DA0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608758" y="4924294"/>
            <a:ext cx="1150720" cy="442096"/>
          </a:xfrm>
          <a:prstGeom prst="ellipse">
            <a:avLst/>
          </a:prstGeom>
          <a:noFill/>
          <a:ln w="28575">
            <a:solidFill>
              <a:srgbClr val="DA0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488157" y="5227397"/>
            <a:ext cx="2458069" cy="720209"/>
          </a:xfrm>
          <a:prstGeom prst="ellipse">
            <a:avLst/>
          </a:prstGeom>
          <a:noFill/>
          <a:ln w="28575">
            <a:solidFill>
              <a:srgbClr val="DA0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36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/>
          <p:cNvSpPr>
            <a:spLocks noChangeAspect="1"/>
          </p:cNvSpPr>
          <p:nvPr/>
        </p:nvSpPr>
        <p:spPr>
          <a:xfrm>
            <a:off x="4725121" y="1514225"/>
            <a:ext cx="2466000" cy="24644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>
            <a:spLocks noChangeAspect="1"/>
          </p:cNvSpPr>
          <p:nvPr/>
        </p:nvSpPr>
        <p:spPr>
          <a:xfrm>
            <a:off x="8465425" y="1463265"/>
            <a:ext cx="2466000" cy="24644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>
            <a:spLocks noChangeAspect="1"/>
          </p:cNvSpPr>
          <p:nvPr/>
        </p:nvSpPr>
        <p:spPr>
          <a:xfrm>
            <a:off x="922377" y="1514225"/>
            <a:ext cx="2466000" cy="24644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>
            <a:spLocks noChangeAspect="1"/>
          </p:cNvSpPr>
          <p:nvPr/>
        </p:nvSpPr>
        <p:spPr>
          <a:xfrm>
            <a:off x="2803974" y="4025790"/>
            <a:ext cx="2466000" cy="24644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>
            <a:spLocks noChangeAspect="1"/>
          </p:cNvSpPr>
          <p:nvPr/>
        </p:nvSpPr>
        <p:spPr>
          <a:xfrm>
            <a:off x="6775654" y="3978687"/>
            <a:ext cx="2466000" cy="24644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부품 설명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138" b="95908" l="1689" r="9729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5597" y="2164168"/>
            <a:ext cx="1792823" cy="11841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824" l="9704" r="8980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0643" y="2099861"/>
            <a:ext cx="1375563" cy="12873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9129" y="2005864"/>
            <a:ext cx="1475801" cy="15484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1416" y="4041868"/>
            <a:ext cx="3617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메인 펌프</a:t>
            </a:r>
            <a:endParaRPr lang="en-US" altLang="ko-KR" sz="12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9607" y="4041868"/>
            <a:ext cx="1901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메인 컨트롤 밸브</a:t>
            </a:r>
            <a:endParaRPr lang="en-US" altLang="ko-KR" sz="12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50708" y="3995701"/>
            <a:ext cx="109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스윙 모터</a:t>
            </a:r>
            <a:endParaRPr lang="en-US" altLang="ko-KR" sz="12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fontAlgn="base"/>
            <a:r>
              <a:rPr lang="en-US" altLang="ko-KR" sz="12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​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88377" y="6532539"/>
            <a:ext cx="109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오일 쿨러</a:t>
            </a:r>
            <a:endParaRPr lang="en-US" altLang="ko-KR" sz="12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fontAlgn="base"/>
            <a:r>
              <a:rPr lang="en-US" altLang="ko-KR" sz="12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​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15542" y="6506330"/>
            <a:ext cx="1095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스프로켓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fontAlgn="base"/>
            <a:r>
              <a:rPr lang="en-US" altLang="ko-KR" sz="12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​</a:t>
            </a:r>
            <a:endParaRPr lang="en-US" altLang="ko-KR" sz="12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9506" y="4518803"/>
            <a:ext cx="1290086" cy="17248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43" b="89764" l="9877" r="6716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0566" y="4585057"/>
            <a:ext cx="1857456" cy="1164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666" y="1019249"/>
            <a:ext cx="632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큰 범위 내의 상세 부품을 확인 후 어떤 오일이 어떻게 활용되는지를 확인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6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191462" y="1002507"/>
          <a:ext cx="9809076" cy="499182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904538">
                  <a:extLst>
                    <a:ext uri="{9D8B030D-6E8A-4147-A177-3AD203B41FA5}">
                      <a16:colId xmlns:a16="http://schemas.microsoft.com/office/drawing/2014/main" val="831503315"/>
                    </a:ext>
                  </a:extLst>
                </a:gridCol>
                <a:gridCol w="4904538">
                  <a:extLst>
                    <a:ext uri="{9D8B030D-6E8A-4147-A177-3AD203B41FA5}">
                      <a16:colId xmlns:a16="http://schemas.microsoft.com/office/drawing/2014/main" val="2620702351"/>
                    </a:ext>
                  </a:extLst>
                </a:gridCol>
              </a:tblGrid>
              <a:tr h="2042396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2532"/>
                  </a:ext>
                </a:extLst>
              </a:tr>
              <a:tr h="3592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엔진오일</a:t>
                      </a:r>
                      <a:endParaRPr lang="en-US" altLang="ko-KR" sz="1400" b="1" dirty="0" smtClean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400" b="1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엔진</a:t>
                      </a:r>
                      <a:endParaRPr lang="ko-KR" altLang="en-US" sz="14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기어오일</a:t>
                      </a:r>
                      <a:endParaRPr lang="en-US" altLang="ko-KR" sz="1400" b="1" dirty="0" smtClean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400" b="1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스프로켓</a:t>
                      </a:r>
                      <a:r>
                        <a:rPr lang="en-US" altLang="ko-KR" sz="1400" b="1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400" b="1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기어박스</a:t>
                      </a:r>
                      <a:endParaRPr lang="ko-KR" altLang="en-US" sz="14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851148"/>
                  </a:ext>
                </a:extLst>
              </a:tr>
              <a:tr h="1913106">
                <a:tc>
                  <a:txBody>
                    <a:bodyPr/>
                    <a:lstStyle/>
                    <a:p>
                      <a:pPr algn="l" latinLnBrk="1"/>
                      <a:endParaRPr lang="ko-KR" altLang="en-US" sz="14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63407"/>
                  </a:ext>
                </a:extLst>
              </a:tr>
              <a:tr h="2967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그리스</a:t>
                      </a:r>
                      <a:endParaRPr lang="en-US" altLang="ko-KR" sz="1400" b="1" dirty="0" smtClean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</a:t>
                      </a:r>
                      <a:r>
                        <a:rPr lang="ko-KR" altLang="en-US" sz="1400" b="1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가동 부품들 </a:t>
                      </a:r>
                      <a:endParaRPr lang="ko-KR" altLang="en-US" sz="14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유압오일</a:t>
                      </a:r>
                      <a:endParaRPr lang="en-US" altLang="ko-KR" sz="1400" b="1" dirty="0" smtClean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- </a:t>
                      </a:r>
                      <a:r>
                        <a:rPr lang="ko-KR" altLang="en-US" sz="1400" b="1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실린더 </a:t>
                      </a:r>
                      <a:endParaRPr lang="ko-KR" altLang="en-US" sz="1400" b="1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667508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오일 분류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2050" name="Picture 2" descr="엔진 오일 20L(Tier 4), 500210-001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995" y="698897"/>
            <a:ext cx="2555200" cy="25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기어 오일 20L, K900357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459" y="814957"/>
            <a:ext cx="2302280" cy="230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그리스 15KG(하절기용),500211-000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242" y="3467331"/>
            <a:ext cx="2334706" cy="23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유압 오일 20L(4,000시간), K900358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459" y="3436555"/>
            <a:ext cx="2396257" cy="239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91462" y="6095833"/>
            <a:ext cx="488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건설기계에 사용되는 오일이 어떤 오일들이 있는지 확인</a:t>
            </a:r>
            <a:endParaRPr lang="ko-KR" altLang="en-US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117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오일 분류 기준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232" y="1817366"/>
            <a:ext cx="3386172" cy="35528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5260" y="3006587"/>
            <a:ext cx="46611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특정 부품들이 </a:t>
            </a:r>
            <a:r>
              <a:rPr lang="ko-KR" altLang="en-US" sz="1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유압오일과</a:t>
            </a:r>
            <a:r>
              <a:rPr lang="ko-KR" altLang="en-US" sz="1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윤활유를 공유하는 시스템 </a:t>
            </a:r>
            <a:endParaRPr lang="en-US" altLang="ko-KR" sz="14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오일의 특성으로 부품 </a:t>
            </a:r>
            <a:r>
              <a:rPr lang="ko-KR" altLang="en-US" sz="1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확정짓기엔</a:t>
            </a:r>
            <a:r>
              <a:rPr lang="ko-KR" altLang="en-US" sz="1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너무 위험함</a:t>
            </a:r>
            <a:endParaRPr lang="en-US" altLang="ko-KR" sz="14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그나마 오일특성으로 </a:t>
            </a:r>
            <a:r>
              <a:rPr lang="ko-KR" altLang="en-US" sz="1400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구분지을</a:t>
            </a:r>
            <a:r>
              <a:rPr lang="ko-KR" altLang="en-US" sz="1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수 있었던 부품은 엔진 </a:t>
            </a:r>
            <a:r>
              <a:rPr lang="en-US" altLang="ko-KR" sz="14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(comp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852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오일 불량 기준 </a:t>
            </a:r>
            <a:r>
              <a:rPr lang="en-US" altLang="ko-KR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(ISO? API?)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9106" y="1219200"/>
            <a:ext cx="108171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분석을 진행하면서 불량의 기준을 잡으려고 했음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API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와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ISO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 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V40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기준으로 불량 여부를 판단해보려고 했음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한계점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: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계절에 따라 사용 오일이 상이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오일에 첨가물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도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포함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운행시간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작업환경</a:t>
            </a: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장비의 종류와 같은 정보가 너무도 부족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API, ISO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사용의 의미가 없다고 판단</a:t>
            </a: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Train data</a:t>
            </a:r>
            <a:r>
              <a: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의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불량여부를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그냥 받아들이기로 함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770" y="1219200"/>
            <a:ext cx="5302032" cy="476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3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05062762"/>
              </p:ext>
            </p:extLst>
          </p:nvPr>
        </p:nvGraphicFramePr>
        <p:xfrm>
          <a:off x="397517" y="1765893"/>
          <a:ext cx="11637963" cy="330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" name="아래쪽 화살표 31"/>
          <p:cNvSpPr/>
          <p:nvPr/>
        </p:nvSpPr>
        <p:spPr>
          <a:xfrm>
            <a:off x="560071" y="3837023"/>
            <a:ext cx="1615237" cy="821940"/>
          </a:xfrm>
          <a:prstGeom prst="downArrow">
            <a:avLst/>
          </a:prstGeom>
          <a:solidFill>
            <a:srgbClr val="FFD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80324" y="1142843"/>
            <a:ext cx="4429125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Train Data</a:t>
            </a:r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와 </a:t>
            </a:r>
            <a:r>
              <a:rPr lang="en-US" altLang="ko-KR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Test Data </a:t>
            </a:r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추측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8" name="직각 삼각형 27"/>
          <p:cNvSpPr/>
          <p:nvPr/>
        </p:nvSpPr>
        <p:spPr>
          <a:xfrm flipH="1">
            <a:off x="4559374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 rot="10800000">
            <a:off x="8164031" y="2181479"/>
            <a:ext cx="1615237" cy="821940"/>
          </a:xfrm>
          <a:prstGeom prst="downArrow">
            <a:avLst/>
          </a:prstGeom>
          <a:solidFill>
            <a:srgbClr val="FFD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7224663" y="1260200"/>
            <a:ext cx="3493971" cy="865939"/>
            <a:chOff x="0" y="4658962"/>
            <a:chExt cx="3493971" cy="865939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0" y="4658962"/>
              <a:ext cx="3493971" cy="865939"/>
            </a:xfrm>
            <a:prstGeom prst="roundRect">
              <a:avLst>
                <a:gd name="adj" fmla="val 50000"/>
              </a:avLst>
            </a:prstGeom>
            <a:solidFill>
              <a:srgbClr val="FD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0554" y="4737988"/>
              <a:ext cx="29128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Train Data (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선별 진료소</a:t>
              </a:r>
              <a:r>
                <a:rPr lang="en-US" altLang="ko-KR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r>
                <a:rPr lang="en-US" altLang="ko-KR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- 14,095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행</a:t>
              </a:r>
              <a:r>
                <a:rPr lang="en-US" altLang="ko-KR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54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열로 구성</a:t>
              </a:r>
              <a:endPara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0" y="4716254"/>
            <a:ext cx="3493971" cy="865939"/>
            <a:chOff x="0" y="4658962"/>
            <a:chExt cx="3493971" cy="865939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0" y="4658962"/>
              <a:ext cx="3493971" cy="865939"/>
            </a:xfrm>
            <a:prstGeom prst="roundRect">
              <a:avLst>
                <a:gd name="adj" fmla="val 50000"/>
              </a:avLst>
            </a:prstGeom>
            <a:solidFill>
              <a:srgbClr val="FD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0554" y="4737988"/>
              <a:ext cx="29128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Test Data (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자가진단 키트</a:t>
              </a:r>
              <a:r>
                <a:rPr lang="en-US" altLang="ko-KR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endParaRPr lang="en-US" altLang="ko-KR" sz="20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r>
                <a:rPr lang="en-US" altLang="ko-KR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- 6,041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행</a:t>
              </a:r>
              <a:r>
                <a:rPr lang="en-US" altLang="ko-KR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19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열로 구성</a:t>
              </a:r>
              <a:endPara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pic>
        <p:nvPicPr>
          <p:cNvPr id="2050" name="Picture 2" descr="코로나19 자가검사키트 가격·유통 상시 모니터링 &lt; 식약처 &lt; 정책 &lt; 기사본문 - 히트뉴스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43229" y1="26563" x2="41667" y2="44375"/>
                        <a14:foregroundMark x1="64583" y1="35208" x2="63854" y2="44583"/>
                        <a14:foregroundMark x1="76563" y1="49375" x2="76250" y2="53750"/>
                        <a14:backgroundMark x1="35104" y1="72813" x2="73958" y2="74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528" t="18636" r="17104" b="35067"/>
          <a:stretch/>
        </p:blipFill>
        <p:spPr bwMode="auto">
          <a:xfrm rot="914341">
            <a:off x="2997280" y="4692669"/>
            <a:ext cx="993380" cy="91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0000" l="9970" r="89881">
                        <a14:foregroundMark x1="54762" y1="21897" x2="50446" y2="58966"/>
                      </a14:backgroundRemoval>
                    </a14:imgEffect>
                  </a14:imgLayer>
                </a14:imgProps>
              </a:ext>
            </a:extLst>
          </a:blip>
          <a:srcRect l="22446" t="13486" r="16204" b="17261"/>
          <a:stretch/>
        </p:blipFill>
        <p:spPr>
          <a:xfrm>
            <a:off x="10141576" y="1314674"/>
            <a:ext cx="738815" cy="719801"/>
          </a:xfrm>
          <a:prstGeom prst="rect">
            <a:avLst/>
          </a:prstGeom>
        </p:spPr>
      </p:pic>
      <p:pic>
        <p:nvPicPr>
          <p:cNvPr id="41" name="Picture 4" descr="https://asia.develon-ce.com/ko/img/smart-solution/doosanconnect/logo_doosanconnect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634" y="4751803"/>
            <a:ext cx="4659313" cy="31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5322887" y="5172056"/>
            <a:ext cx="4659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내부에서 오일을 추측할 수 있도록 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r>
              <a:rPr lang="ko-KR" altLang="en-US" dirty="0" smtClean="0">
                <a:solidFill>
                  <a:srgbClr val="0070C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자가 진단 키트의 예측력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을 높이는 것을 목표로 함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05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3" grpId="0" animBg="1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773886" y="4977756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분석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67" y="4977756"/>
            <a:ext cx="1522532" cy="15225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618390" y="5136701"/>
            <a:ext cx="8716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 변수 자체 분석 시도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/>
            </a:r>
            <a:b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</a:b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→ 오일 교체 시기 예측에 도움 되지 않을 것으로 판단 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026" name="Picture 2" descr="https://glory-pawpaw-613.notion.site/image/https%3A%2F%2Fprod-files-secure.s3.us-west-2.amazonaws.com%2F08b59962-a4b5-4fb6-b84c-49b1752d15d4%2Fb8ef1da8-13fc-435f-9ae6-4ba1e3b3da72%2FUntitled.png?table=block&amp;id=b7a41b38-68a6-437c-93f2-bb31e17f2a5f&amp;spaceId=08b59962-a4b5-4fb6-b84c-49b1752d15d4&amp;width=2000&amp;userId=&amp;cache=v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86" y="935379"/>
            <a:ext cx="6160130" cy="366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905683" y="1588722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24805" y="1588722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05683" y="1908735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224805" y="1908735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05683" y="2239530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224805" y="2239530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224805" y="2852655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1862842" y="2239530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186692" y="2239530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500879" y="2239530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824729" y="2239530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138916" y="2239530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462766" y="2239530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776953" y="2239530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100803" y="2239530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438243" y="2239530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4100803" y="2540493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438243" y="2540493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099533" y="2897254"/>
            <a:ext cx="374650" cy="2980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099533" y="2540493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436973" y="2540493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524132" y="2572656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786320" y="1904899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5100507" y="1904899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424357" y="1904899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5761797" y="1904899"/>
            <a:ext cx="374650" cy="3683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769375" y="1596329"/>
            <a:ext cx="374650" cy="35308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054816" y="1222740"/>
            <a:ext cx="4751400" cy="3050808"/>
            <a:chOff x="7629369" y="1460933"/>
            <a:chExt cx="4045282" cy="3050808"/>
          </a:xfrm>
        </p:grpSpPr>
        <p:sp>
          <p:nvSpPr>
            <p:cNvPr id="54" name="TextBox 53"/>
            <p:cNvSpPr txBox="1"/>
            <p:nvPr/>
          </p:nvSpPr>
          <p:spPr>
            <a:xfrm>
              <a:off x="7629369" y="1460933"/>
              <a:ext cx="4045281" cy="369332"/>
            </a:xfrm>
            <a:prstGeom prst="rect">
              <a:avLst/>
            </a:prstGeom>
            <a:solidFill>
              <a:srgbClr val="0A1E5A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원소 기호 분석</a:t>
              </a:r>
              <a:endParaRPr lang="ko-KR" altLang="en-US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629369" y="1926418"/>
              <a:ext cx="404528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파란색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금속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</a:p>
            <a:p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초록색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준금속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</a:p>
            <a:p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빨간색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비금속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</a:p>
            <a:p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-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원소의 특성을 활용하여 변수를 분석해보려 하였으나</a:t>
              </a:r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 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도출되는 특성을 찾을 수 없었음</a:t>
              </a:r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-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부품 도출의 한계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오일 추정의 한계 존재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/>
              </a:r>
              <a:b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</a:b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  <p:sp>
          <p:nvSpPr>
            <p:cNvPr id="56" name="직각 삼각형 55"/>
            <p:cNvSpPr/>
            <p:nvPr/>
          </p:nvSpPr>
          <p:spPr>
            <a:xfrm flipH="1">
              <a:off x="11368815" y="1518534"/>
              <a:ext cx="305835" cy="308381"/>
            </a:xfrm>
            <a:prstGeom prst="rtTriangle">
              <a:avLst/>
            </a:prstGeom>
            <a:solidFill>
              <a:srgbClr val="FA00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4" name="직선 연결선 43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32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5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896" y="911002"/>
            <a:ext cx="4064104" cy="4019715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773886" y="4977756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267" y="4977756"/>
            <a:ext cx="1522532" cy="152253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18390" y="5136701"/>
            <a:ext cx="8716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 상관관계 확인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b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</a:b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→ 변수간 상관관계 확인 및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Y_LABEL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과의 상관관계 도출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390" y="869549"/>
            <a:ext cx="3114147" cy="393861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883400" y="982133"/>
            <a:ext cx="3207137" cy="4402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588934" y="3395133"/>
            <a:ext cx="982134" cy="8879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5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73886" y="4977756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67" y="4977756"/>
            <a:ext cx="1522532" cy="152253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2618390" y="5136701"/>
            <a:ext cx="871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AL(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알루미늄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귀 기울이기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50573"/>
          <a:stretch/>
        </p:blipFill>
        <p:spPr>
          <a:xfrm>
            <a:off x="7266091" y="989751"/>
            <a:ext cx="3945468" cy="39610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356" y="1084860"/>
            <a:ext cx="4439178" cy="2648246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971003"/>
              </p:ext>
            </p:extLst>
          </p:nvPr>
        </p:nvGraphicFramePr>
        <p:xfrm>
          <a:off x="423481" y="3892051"/>
          <a:ext cx="6270894" cy="83123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96766">
                  <a:extLst>
                    <a:ext uri="{9D8B030D-6E8A-4147-A177-3AD203B41FA5}">
                      <a16:colId xmlns:a16="http://schemas.microsoft.com/office/drawing/2014/main" val="2786279120"/>
                    </a:ext>
                  </a:extLst>
                </a:gridCol>
                <a:gridCol w="696766">
                  <a:extLst>
                    <a:ext uri="{9D8B030D-6E8A-4147-A177-3AD203B41FA5}">
                      <a16:colId xmlns:a16="http://schemas.microsoft.com/office/drawing/2014/main" val="238420315"/>
                    </a:ext>
                  </a:extLst>
                </a:gridCol>
                <a:gridCol w="696766">
                  <a:extLst>
                    <a:ext uri="{9D8B030D-6E8A-4147-A177-3AD203B41FA5}">
                      <a16:colId xmlns:a16="http://schemas.microsoft.com/office/drawing/2014/main" val="1529097503"/>
                    </a:ext>
                  </a:extLst>
                </a:gridCol>
                <a:gridCol w="696766">
                  <a:extLst>
                    <a:ext uri="{9D8B030D-6E8A-4147-A177-3AD203B41FA5}">
                      <a16:colId xmlns:a16="http://schemas.microsoft.com/office/drawing/2014/main" val="3943775347"/>
                    </a:ext>
                  </a:extLst>
                </a:gridCol>
                <a:gridCol w="696766">
                  <a:extLst>
                    <a:ext uri="{9D8B030D-6E8A-4147-A177-3AD203B41FA5}">
                      <a16:colId xmlns:a16="http://schemas.microsoft.com/office/drawing/2014/main" val="1288001159"/>
                    </a:ext>
                  </a:extLst>
                </a:gridCol>
                <a:gridCol w="696766">
                  <a:extLst>
                    <a:ext uri="{9D8B030D-6E8A-4147-A177-3AD203B41FA5}">
                      <a16:colId xmlns:a16="http://schemas.microsoft.com/office/drawing/2014/main" val="1037069808"/>
                    </a:ext>
                  </a:extLst>
                </a:gridCol>
                <a:gridCol w="696766">
                  <a:extLst>
                    <a:ext uri="{9D8B030D-6E8A-4147-A177-3AD203B41FA5}">
                      <a16:colId xmlns:a16="http://schemas.microsoft.com/office/drawing/2014/main" val="1874377636"/>
                    </a:ext>
                  </a:extLst>
                </a:gridCol>
                <a:gridCol w="696766">
                  <a:extLst>
                    <a:ext uri="{9D8B030D-6E8A-4147-A177-3AD203B41FA5}">
                      <a16:colId xmlns:a16="http://schemas.microsoft.com/office/drawing/2014/main" val="2489084648"/>
                    </a:ext>
                  </a:extLst>
                </a:gridCol>
                <a:gridCol w="696766">
                  <a:extLst>
                    <a:ext uri="{9D8B030D-6E8A-4147-A177-3AD203B41FA5}">
                      <a16:colId xmlns:a16="http://schemas.microsoft.com/office/drawing/2014/main" val="1631700435"/>
                    </a:ext>
                  </a:extLst>
                </a:gridCol>
              </a:tblGrid>
              <a:tr h="2770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Y_LABEL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Mean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Std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50%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75%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Max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60277003"/>
                  </a:ext>
                </a:extLst>
              </a:tr>
              <a:tr h="277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0</a:t>
                      </a:r>
                      <a:endParaRPr lang="en-US" altLang="ko-KR" sz="1200" b="1" i="0" u="none" strike="noStrike" dirty="0">
                        <a:solidFill>
                          <a:srgbClr val="FF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12892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2.864877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3.630611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367CE5"/>
                          </a:solidFill>
                          <a:effectLst/>
                        </a:rPr>
                        <a:t>57</a:t>
                      </a:r>
                      <a:endParaRPr lang="en-US" altLang="ko-KR" sz="1200" b="1" i="0" u="none" strike="noStrike" dirty="0">
                        <a:solidFill>
                          <a:srgbClr val="367CE5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5141775"/>
                  </a:ext>
                </a:extLst>
              </a:tr>
              <a:tr h="2770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1203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118.1887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276.349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4630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97930915"/>
                  </a:ext>
                </a:extLst>
              </a:tr>
            </a:tbl>
          </a:graphicData>
        </a:graphic>
      </p:graphicFrame>
      <p:graphicFrame>
        <p:nvGraphicFramePr>
          <p:cNvPr id="22" name="다이어그램 21"/>
          <p:cNvGraphicFramePr/>
          <p:nvPr>
            <p:extLst>
              <p:ext uri="{D42A27DB-BD31-4B8C-83A1-F6EECF244321}">
                <p14:modId xmlns:p14="http://schemas.microsoft.com/office/powerpoint/2010/main" val="1494571588"/>
              </p:ext>
            </p:extLst>
          </p:nvPr>
        </p:nvGraphicFramePr>
        <p:xfrm>
          <a:off x="6288505" y="944218"/>
          <a:ext cx="6096000" cy="3847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618390" y="5598366"/>
            <a:ext cx="871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  → 특정 변수를 깊게 보는 것보다 전체 변수를 확인하기로 판단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5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16" y="5886449"/>
            <a:ext cx="1536677" cy="6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004109" y="2051533"/>
            <a:ext cx="8187891" cy="4809085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16996" y="2015651"/>
            <a:ext cx="4447282" cy="69061"/>
          </a:xfrm>
          <a:prstGeom prst="rect">
            <a:avLst/>
          </a:prstGeom>
          <a:solidFill>
            <a:srgbClr val="FDC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71001" y="1387261"/>
            <a:ext cx="46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A1E5A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Table of Contents</a:t>
            </a:r>
            <a:endParaRPr lang="ko-KR" altLang="en-US" sz="3600" b="1" dirty="0">
              <a:solidFill>
                <a:srgbClr val="0A1E5A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0119" y="2414332"/>
            <a:ext cx="580177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91" lvl="0" indent="-419100">
              <a:lnSpc>
                <a:spcPct val="150000"/>
              </a:lnSpc>
              <a:buClr>
                <a:srgbClr val="000000"/>
              </a:buClr>
              <a:buSzPts val="2600"/>
              <a:buFont typeface="Malgun Gothic"/>
              <a:buAutoNum type="arabicPeriod"/>
            </a:pPr>
            <a:r>
              <a:rPr lang="ko-KR" altLang="en-US" sz="2600" b="1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과제 배경 탐구 </a:t>
            </a:r>
            <a:r>
              <a:rPr lang="en-US" altLang="ko-KR" sz="2600" b="1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2600" b="1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오일 교체와 상태 진단</a:t>
            </a:r>
            <a:endParaRPr lang="en-US" altLang="ko-KR" sz="2600" b="1" dirty="0" smtClean="0"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  <a:p>
            <a:pPr marL="571491" lvl="0" indent="-419100">
              <a:lnSpc>
                <a:spcPct val="150000"/>
              </a:lnSpc>
              <a:buClr>
                <a:srgbClr val="000000"/>
              </a:buClr>
              <a:buSzPts val="2600"/>
              <a:buFont typeface="Malgun Gothic"/>
              <a:buAutoNum type="arabicPeriod"/>
            </a:pPr>
            <a:r>
              <a:rPr lang="ko-KR" altLang="en-US" sz="2600" b="1" i="0" u="none" strike="noStrike" cap="none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주제 및 고객 선정</a:t>
            </a:r>
          </a:p>
          <a:p>
            <a:pPr marL="571491" lvl="0" indent="-419100">
              <a:lnSpc>
                <a:spcPct val="150000"/>
              </a:lnSpc>
              <a:buClr>
                <a:srgbClr val="000000"/>
              </a:buClr>
              <a:buSzPts val="2600"/>
              <a:buFont typeface="Malgun Gothic"/>
              <a:buAutoNum type="arabicPeriod"/>
            </a:pPr>
            <a:r>
              <a:rPr lang="ko-KR" altLang="en-US" sz="2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과제 진행 방향성</a:t>
            </a:r>
          </a:p>
          <a:p>
            <a:pPr marL="571491" lvl="0" indent="-419100">
              <a:lnSpc>
                <a:spcPct val="150000"/>
              </a:lnSpc>
              <a:buClr>
                <a:srgbClr val="000000"/>
              </a:buClr>
              <a:buSzPts val="2600"/>
              <a:buFont typeface="Malgun Gothic"/>
              <a:buAutoNum type="arabicPeriod"/>
            </a:pPr>
            <a:r>
              <a:rPr lang="ko-KR" altLang="en-US" sz="2600" b="1" i="0" u="none" strike="noStrike" cap="none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분석 과제 기대효과</a:t>
            </a:r>
            <a:endParaRPr lang="ko-KR" altLang="en-US" sz="2600" b="1" i="0" u="none" strike="noStrike" cap="none" dirty="0"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7351" r="21481" b="-4032"/>
          <a:stretch/>
        </p:blipFill>
        <p:spPr>
          <a:xfrm>
            <a:off x="6014" y="0"/>
            <a:ext cx="5772485" cy="7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773886" y="5207462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67" y="5207462"/>
            <a:ext cx="1522532" cy="152253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618390" y="5366407"/>
            <a:ext cx="8716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 </a:t>
            </a:r>
            <a:r>
              <a:rPr lang="en-US" altLang="ko-KR" sz="2400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Nunique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값을 통해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COMPONENT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변수가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4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개로 구성됨을 확인</a:t>
            </a:r>
            <a:endParaRPr lang="en-US" altLang="ko-KR" sz="2400" dirty="0" smtClean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  →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COMP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별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Y_LABEL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분포 확인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분석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20</a:t>
            </a:fld>
            <a:endParaRPr lang="ko-KR" altLang="en-US" dirty="0"/>
          </a:p>
        </p:txBody>
      </p:sp>
      <p:graphicFrame>
        <p:nvGraphicFramePr>
          <p:cNvPr id="17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294429"/>
              </p:ext>
            </p:extLst>
          </p:nvPr>
        </p:nvGraphicFramePr>
        <p:xfrm>
          <a:off x="5360277" y="1498204"/>
          <a:ext cx="6266220" cy="243554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66555">
                  <a:extLst>
                    <a:ext uri="{9D8B030D-6E8A-4147-A177-3AD203B41FA5}">
                      <a16:colId xmlns:a16="http://schemas.microsoft.com/office/drawing/2014/main" val="3476287710"/>
                    </a:ext>
                  </a:extLst>
                </a:gridCol>
                <a:gridCol w="1566555">
                  <a:extLst>
                    <a:ext uri="{9D8B030D-6E8A-4147-A177-3AD203B41FA5}">
                      <a16:colId xmlns:a16="http://schemas.microsoft.com/office/drawing/2014/main" val="4160977188"/>
                    </a:ext>
                  </a:extLst>
                </a:gridCol>
                <a:gridCol w="1353256">
                  <a:extLst>
                    <a:ext uri="{9D8B030D-6E8A-4147-A177-3AD203B41FA5}">
                      <a16:colId xmlns:a16="http://schemas.microsoft.com/office/drawing/2014/main" val="2095256798"/>
                    </a:ext>
                  </a:extLst>
                </a:gridCol>
                <a:gridCol w="1779854">
                  <a:extLst>
                    <a:ext uri="{9D8B030D-6E8A-4147-A177-3AD203B41FA5}">
                      <a16:colId xmlns:a16="http://schemas.microsoft.com/office/drawing/2014/main" val="2992639982"/>
                    </a:ext>
                  </a:extLst>
                </a:gridCol>
              </a:tblGrid>
              <a:tr h="4871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컴포넌트</a:t>
                      </a:r>
                      <a:endParaRPr lang="ko-KR" altLang="en-US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 smtClean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데이터 개수</a:t>
                      </a:r>
                      <a:endParaRPr lang="en-US" sz="160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 err="1" smtClean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Y_label</a:t>
                      </a:r>
                      <a:r>
                        <a:rPr lang="en-US" sz="1600" baseline="0" dirty="0" smtClean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= 1</a:t>
                      </a:r>
                      <a:endParaRPr lang="en-US" sz="160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dirty="0" smtClean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오일 상태 불량률</a:t>
                      </a:r>
                      <a:r>
                        <a:rPr lang="en-US" altLang="ko-KR" sz="1600" dirty="0" smtClean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(%)</a:t>
                      </a:r>
                      <a:endParaRPr lang="en-US" sz="160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4276506580"/>
                  </a:ext>
                </a:extLst>
              </a:tr>
              <a:tr h="487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COMPONENT1</a:t>
                      </a:r>
                      <a:endParaRPr lang="en-US" sz="1600" b="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3890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312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8.020566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4288033008"/>
                  </a:ext>
                </a:extLst>
              </a:tr>
              <a:tr h="487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COMPONENT2</a:t>
                      </a:r>
                      <a:endParaRPr lang="en-US" sz="1600" b="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2316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206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8.894646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876073608"/>
                  </a:ext>
                </a:extLst>
              </a:tr>
              <a:tr h="487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COMPONENT3</a:t>
                      </a:r>
                      <a:endParaRPr lang="en-US" sz="1600" b="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b="1" dirty="0">
                          <a:solidFill>
                            <a:srgbClr val="367CE5"/>
                          </a:solidFill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7050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635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9.007092</a:t>
                      </a:r>
                      <a:endParaRPr lang="en-US" altLang="ko-KR" sz="1600" b="1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530936026"/>
                  </a:ext>
                </a:extLst>
              </a:tr>
              <a:tr h="4871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COMPONENT4</a:t>
                      </a:r>
                      <a:endParaRPr lang="en-US" sz="1600" b="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839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600" dirty="0">
                          <a:effectLst/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5.959476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318979827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34619" r="32680"/>
          <a:stretch/>
        </p:blipFill>
        <p:spPr>
          <a:xfrm>
            <a:off x="1075267" y="1100786"/>
            <a:ext cx="4072468" cy="352900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80324" y="1142843"/>
            <a:ext cx="4429125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Y_label</a:t>
            </a:r>
            <a:r>
              <a:rPr lang="en-US" altLang="ko-KR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1 </a:t>
            </a:r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데이터의 컴포넌트 별 분포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>
            <a:off x="4559374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755466" y="3508871"/>
            <a:ext cx="2126827" cy="359821"/>
          </a:xfrm>
          <a:prstGeom prst="rect">
            <a:avLst/>
          </a:prstGeom>
          <a:noFill/>
          <a:ln w="28575">
            <a:solidFill>
              <a:srgbClr val="DA0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310058" y="3957053"/>
            <a:ext cx="4873266" cy="923330"/>
            <a:chOff x="-845596" y="4618752"/>
            <a:chExt cx="4339568" cy="923330"/>
          </a:xfrm>
        </p:grpSpPr>
        <p:sp>
          <p:nvSpPr>
            <p:cNvPr id="18" name="모서리가 둥근 직사각형 17"/>
            <p:cNvSpPr/>
            <p:nvPr/>
          </p:nvSpPr>
          <p:spPr>
            <a:xfrm>
              <a:off x="-845596" y="4658962"/>
              <a:ext cx="4339568" cy="865939"/>
            </a:xfrm>
            <a:prstGeom prst="roundRect">
              <a:avLst>
                <a:gd name="adj" fmla="val 50000"/>
              </a:avLst>
            </a:prstGeom>
            <a:solidFill>
              <a:srgbClr val="FD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-619369" y="4618752"/>
              <a:ext cx="388711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COMPONENT4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의 경우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/>
              </a:r>
              <a:b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</a:b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데이터 개수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불량품 데이터 개수가 현저히 적어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/>
              </a:r>
              <a:b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</a:b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모델링에서 제외하기로 함</a:t>
              </a:r>
              <a:endPara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554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773886" y="5335468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67" y="5335468"/>
            <a:ext cx="1522532" cy="1522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7706" y="5646980"/>
            <a:ext cx="818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컴포넌트별</a:t>
            </a:r>
            <a:r>
              <a:rPr lang="ko-KR" altLang="en-US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차이가 뚜렷하기 때문에 분리해서 분포 확인</a:t>
            </a:r>
            <a:endParaRPr lang="ko-KR" altLang="en-US" sz="2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913866"/>
            <a:ext cx="8274050" cy="43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0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773886" y="5335468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분석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35" y="1263121"/>
            <a:ext cx="3043835" cy="39100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1" y="1378270"/>
            <a:ext cx="2727706" cy="350392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1505" y="1263121"/>
            <a:ext cx="3043835" cy="39100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670" y="1263121"/>
            <a:ext cx="3043835" cy="39100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267" y="5335468"/>
            <a:ext cx="1522532" cy="1522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7706" y="5646980"/>
            <a:ext cx="818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각 컴포넌트 별로 분리하여 분석 진행</a:t>
            </a:r>
            <a:endParaRPr lang="ko-KR" altLang="en-US" sz="2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8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773886" y="5335468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Component 3 EDA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67" y="5335468"/>
            <a:ext cx="1522532" cy="1522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7706" y="5646980"/>
            <a:ext cx="818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제일 비중이 높은 </a:t>
            </a:r>
            <a:r>
              <a:rPr lang="en-US" altLang="ko-KR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COMP3</a:t>
            </a:r>
            <a:r>
              <a:rPr lang="ko-KR" altLang="en-US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</a:t>
            </a:r>
            <a:r>
              <a:rPr lang="en-US" altLang="ko-KR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상관관계 확인</a:t>
            </a:r>
            <a:endParaRPr lang="ko-KR" altLang="en-US" sz="2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867" y="988233"/>
            <a:ext cx="5237069" cy="42557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86" y="1039228"/>
            <a:ext cx="4600832" cy="417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1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773886" y="5335468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Component 3 EDA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67" y="5335468"/>
            <a:ext cx="1522532" cy="1522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7706" y="5646980"/>
            <a:ext cx="818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결측치</a:t>
            </a:r>
            <a:r>
              <a:rPr lang="ko-KR" altLang="en-US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확인</a:t>
            </a:r>
            <a:endParaRPr lang="en-US" altLang="ko-KR" sz="2800" dirty="0" smtClean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450" y="1023419"/>
            <a:ext cx="4632697" cy="4074930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264991" y="1238124"/>
            <a:ext cx="6545427" cy="1163479"/>
            <a:chOff x="666074" y="1801800"/>
            <a:chExt cx="10142653" cy="1006028"/>
          </a:xfrm>
        </p:grpSpPr>
        <p:sp>
          <p:nvSpPr>
            <p:cNvPr id="19" name="직사각형 18"/>
            <p:cNvSpPr/>
            <p:nvPr/>
          </p:nvSpPr>
          <p:spPr>
            <a:xfrm>
              <a:off x="3330693" y="1801800"/>
              <a:ext cx="7478034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결측치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보유 열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09796" y="1884498"/>
              <a:ext cx="73198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CD, K, 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SOOTPERCENT, FUEL,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/>
              </a:r>
              <a:b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</a:b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FOPTIMETHGLY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FH20, FSO4, FTBN,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FNOX</a:t>
              </a:r>
              <a:b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</a:b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U100, U75, U50, U25, U20, U14, U6,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U4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264991" y="2573853"/>
            <a:ext cx="6545427" cy="1059452"/>
            <a:chOff x="666074" y="1801800"/>
            <a:chExt cx="10142653" cy="957326"/>
          </a:xfrm>
        </p:grpSpPr>
        <p:sp>
          <p:nvSpPr>
            <p:cNvPr id="24" name="직사각형 23"/>
            <p:cNvSpPr/>
            <p:nvPr/>
          </p:nvSpPr>
          <p:spPr>
            <a:xfrm>
              <a:off x="3330693" y="1801800"/>
              <a:ext cx="7478034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전체 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NULL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열</a:t>
              </a:r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/>
              </a:r>
              <a:b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</a:br>
              <a:r>
                <a:rPr lang="ko-KR" altLang="en-US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제거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09796" y="1835796"/>
              <a:ext cx="73198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SOOTPERCENT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FUEL, FH20, FSO4,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/>
              </a:r>
              <a:b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</a:b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FOPTIMETHGLY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FTBN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FNOX</a:t>
              </a:r>
              <a:b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</a:b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U100, U75, U50, U25, U20, U14, U6,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U4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264991" y="3870424"/>
            <a:ext cx="6545427" cy="935832"/>
            <a:chOff x="666074" y="1801800"/>
            <a:chExt cx="10142653" cy="935832"/>
          </a:xfrm>
        </p:grpSpPr>
        <p:sp>
          <p:nvSpPr>
            <p:cNvPr id="29" name="직사각형 28"/>
            <p:cNvSpPr/>
            <p:nvPr/>
          </p:nvSpPr>
          <p:spPr>
            <a:xfrm>
              <a:off x="3330693" y="1801800"/>
              <a:ext cx="7478034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결측치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대체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88899" y="2086516"/>
              <a:ext cx="7319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CD, K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열의 </a:t>
              </a:r>
              <a:r>
                <a:rPr lang="ko-KR" altLang="en-US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결측치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비율 확인 및 대체 작업 진행</a:t>
              </a:r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836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773886" y="5335468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Component 3 EDA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67" y="5335468"/>
            <a:ext cx="1522532" cy="1522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7706" y="5646980"/>
            <a:ext cx="818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결측치</a:t>
            </a:r>
            <a:r>
              <a:rPr lang="ko-KR" altLang="en-US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대체</a:t>
            </a:r>
            <a:endParaRPr lang="en-US" altLang="ko-KR" sz="2800" dirty="0" smtClean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886" y="1316472"/>
            <a:ext cx="4249559" cy="3832846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350580" y="1601744"/>
            <a:ext cx="6545427" cy="946231"/>
            <a:chOff x="666074" y="1801800"/>
            <a:chExt cx="10142653" cy="946231"/>
          </a:xfrm>
        </p:grpSpPr>
        <p:sp>
          <p:nvSpPr>
            <p:cNvPr id="24" name="직사각형 23"/>
            <p:cNvSpPr/>
            <p:nvPr/>
          </p:nvSpPr>
          <p:spPr>
            <a:xfrm>
              <a:off x="3330694" y="1812199"/>
              <a:ext cx="7478033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결측치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대체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88899" y="1929353"/>
              <a:ext cx="7319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CD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열 </a:t>
              </a:r>
              <a:r>
                <a:rPr lang="ko-KR" altLang="en-US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결측치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비율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4.695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최빈값으로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대체 </a:t>
              </a:r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50580" y="2996828"/>
            <a:ext cx="6545427" cy="1551933"/>
            <a:chOff x="666074" y="1801800"/>
            <a:chExt cx="10142653" cy="946231"/>
          </a:xfrm>
        </p:grpSpPr>
        <p:sp>
          <p:nvSpPr>
            <p:cNvPr id="29" name="직사각형 28"/>
            <p:cNvSpPr/>
            <p:nvPr/>
          </p:nvSpPr>
          <p:spPr>
            <a:xfrm>
              <a:off x="3330694" y="1812199"/>
              <a:ext cx="7478033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err="1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결측치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대체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88899" y="1879571"/>
              <a:ext cx="7319828" cy="825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K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열의 </a:t>
              </a:r>
              <a:r>
                <a:rPr lang="ko-KR" altLang="en-US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결측치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비율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23.3759%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1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K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변수와 다른 변수의 상관관계 확인</a:t>
              </a:r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상관관계가 높은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NA, SI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열 확인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(0.7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전후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다중회귀모델 제작하여 </a:t>
              </a:r>
              <a:r>
                <a:rPr lang="ko-KR" altLang="en-US" dirty="0" err="1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결측치</a:t>
              </a:r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대체</a:t>
              </a:r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05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801806" y="5013022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Component 3 EDA</a:t>
            </a:r>
            <a:endParaRPr lang="ko-KR" altLang="en-US" sz="3200" b="1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187" y="5013022"/>
            <a:ext cx="1522532" cy="15225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480601" y="5171967"/>
            <a:ext cx="87160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이상치 확인</a:t>
            </a:r>
            <a:endParaRPr lang="en-US" altLang="ko-KR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IQR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로 </a:t>
            </a:r>
            <a:r>
              <a:rPr lang="ko-KR" altLang="en-US" sz="2400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확인시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너무 많은 이상치 존재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b="64724"/>
          <a:stretch/>
        </p:blipFill>
        <p:spPr>
          <a:xfrm>
            <a:off x="245659" y="1417433"/>
            <a:ext cx="3773220" cy="29661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34500" b="32503"/>
          <a:stretch/>
        </p:blipFill>
        <p:spPr>
          <a:xfrm>
            <a:off x="4149141" y="1520439"/>
            <a:ext cx="3893717" cy="286309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t="67131"/>
          <a:stretch/>
        </p:blipFill>
        <p:spPr>
          <a:xfrm>
            <a:off x="8136156" y="1520440"/>
            <a:ext cx="3908884" cy="286309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969330" y="2460567"/>
            <a:ext cx="10733366" cy="1922967"/>
            <a:chOff x="892548" y="2788017"/>
            <a:chExt cx="10733366" cy="1922967"/>
          </a:xfrm>
        </p:grpSpPr>
        <p:grpSp>
          <p:nvGrpSpPr>
            <p:cNvPr id="13" name="그룹 12"/>
            <p:cNvGrpSpPr/>
            <p:nvPr/>
          </p:nvGrpSpPr>
          <p:grpSpPr>
            <a:xfrm>
              <a:off x="892548" y="2788017"/>
              <a:ext cx="10733366" cy="1922967"/>
              <a:chOff x="815042" y="4187493"/>
              <a:chExt cx="10733366" cy="1156915"/>
            </a:xfrm>
          </p:grpSpPr>
          <p:sp>
            <p:nvSpPr>
              <p:cNvPr id="14" name="모서리가 둥근 직사각형 13"/>
              <p:cNvSpPr/>
              <p:nvPr/>
            </p:nvSpPr>
            <p:spPr>
              <a:xfrm>
                <a:off x="815042" y="4187493"/>
                <a:ext cx="10733366" cy="1148888"/>
              </a:xfrm>
              <a:prstGeom prst="roundRect">
                <a:avLst>
                  <a:gd name="adj" fmla="val 50000"/>
                </a:avLst>
              </a:prstGeom>
              <a:solidFill>
                <a:srgbClr val="FDF1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027956" y="4270436"/>
                <a:ext cx="9429710" cy="1073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rgbClr val="FF5D5A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이상치 </a:t>
                </a:r>
                <a:r>
                  <a:rPr lang="ko-KR" altLang="en-US" sz="2000" dirty="0" err="1" smtClean="0">
                    <a:solidFill>
                      <a:srgbClr val="FF5D5A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미제거</a:t>
                </a:r>
                <a:endParaRPr lang="en-US" altLang="ko-KR" sz="2000" dirty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dirty="0" err="1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장비마다</a:t>
                </a:r>
                <a:r>
                  <a:rPr lang="ko-KR" altLang="en-US" dirty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 연식도 다르고</a:t>
                </a:r>
                <a:r>
                  <a:rPr lang="en-US" altLang="ko-KR" dirty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사용할 </a:t>
                </a:r>
                <a:r>
                  <a:rPr lang="ko-KR" altLang="en-US" dirty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때 운행 위치</a:t>
                </a:r>
                <a:r>
                  <a:rPr lang="en-US" altLang="ko-KR" dirty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, </a:t>
                </a:r>
                <a:r>
                  <a:rPr lang="ko-KR" altLang="en-US" dirty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방식</a:t>
                </a:r>
                <a:r>
                  <a:rPr lang="en-US" altLang="ko-KR" dirty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, </a:t>
                </a:r>
                <a:r>
                  <a:rPr lang="ko-KR" altLang="en-US" dirty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시간대 등이 다 </a:t>
                </a:r>
                <a:r>
                  <a:rPr lang="ko-KR" altLang="en-US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다름 </a:t>
                </a:r>
                <a:r>
                  <a:rPr lang="en-US" altLang="ko-KR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/>
                </a:r>
                <a:br>
                  <a:rPr lang="en-US" altLang="ko-KR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</a:br>
                <a:r>
                  <a:rPr lang="ko-KR" altLang="en-US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→ 같은 </a:t>
                </a:r>
                <a:r>
                  <a:rPr lang="ko-KR" altLang="en-US" dirty="0" err="1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장비더라도</a:t>
                </a:r>
                <a:r>
                  <a:rPr lang="ko-KR" altLang="en-US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 도출되는 값 상이  </a:t>
                </a:r>
                <a:endParaRPr lang="en-US" altLang="ko-KR" dirty="0" smtClean="0">
                  <a:solidFill>
                    <a:srgbClr val="FF5D5A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값의 범위 </a:t>
                </a:r>
                <a:r>
                  <a:rPr lang="ko-KR" altLang="en-US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자체 정의 불가 </a:t>
                </a:r>
                <a:r>
                  <a:rPr lang="en-US" altLang="ko-KR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(</a:t>
                </a:r>
                <a:r>
                  <a:rPr lang="ko-KR" altLang="en-US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도메인</a:t>
                </a:r>
                <a:r>
                  <a:rPr lang="en-US" altLang="ko-KR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, </a:t>
                </a:r>
                <a:r>
                  <a:rPr lang="ko-KR" altLang="en-US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현업 지식 부족</a:t>
                </a:r>
                <a:r>
                  <a:rPr lang="en-US" altLang="ko-KR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) </a:t>
                </a:r>
                <a:r>
                  <a:rPr lang="ko-KR" altLang="en-US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어떠한 </a:t>
                </a:r>
                <a:r>
                  <a:rPr lang="ko-KR" altLang="en-US" dirty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값도 </a:t>
                </a:r>
                <a:r>
                  <a:rPr lang="ko-KR" altLang="en-US" dirty="0" err="1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이상치라고</a:t>
                </a:r>
                <a:r>
                  <a:rPr lang="ko-KR" altLang="en-US" dirty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 판단하기에는 추론 근거 </a:t>
                </a:r>
                <a:r>
                  <a:rPr lang="ko-KR" altLang="en-US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부족</a:t>
                </a:r>
                <a:endParaRPr lang="en-US" altLang="ko-KR" dirty="0" smtClean="0">
                  <a:solidFill>
                    <a:srgbClr val="FF5D5A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ko-KR" altLang="en-US" dirty="0" err="1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시계열</a:t>
                </a:r>
                <a:r>
                  <a:rPr lang="ko-KR" altLang="en-US" dirty="0" smtClean="0">
                    <a:solidFill>
                      <a:srgbClr val="FF5D5A"/>
                    </a:solidFill>
                    <a:latin typeface="LG Smart UI Light" panose="020B0300000101010101" pitchFamily="50" charset="-127"/>
                    <a:ea typeface="LG Smart UI Light" panose="020B0300000101010101" pitchFamily="50" charset="-127"/>
                  </a:rPr>
                  <a:t> 데이터 등이 없기 때문에 데이터의 흐름에 따른 이상치 판단이 섣부르다고 판단</a:t>
                </a:r>
                <a:endParaRPr lang="ko-KR" altLang="en-US" dirty="0">
                  <a:solidFill>
                    <a:srgbClr val="FF5D5A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ko-KR" altLang="en-US" dirty="0">
                  <a:solidFill>
                    <a:srgbClr val="FF5D5A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endParaRPr>
              </a:p>
            </p:txBody>
          </p:sp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6358" y="3296118"/>
              <a:ext cx="735806" cy="735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2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729317" y="5280058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Component 3 EDA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67" y="5335468"/>
            <a:ext cx="1522532" cy="1522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7799" y="5473990"/>
            <a:ext cx="81881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분포 확인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S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가 많고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, PQINDEX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랑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P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도 높음을 확인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/>
            </a:r>
            <a:b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</a:b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-&gt;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엔진오일로 추정 가능</a:t>
            </a:r>
            <a:r>
              <a:rPr lang="ko-KR" altLang="en-US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endParaRPr lang="en-US" altLang="ko-KR" sz="2800" dirty="0" smtClean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11" y="1447294"/>
            <a:ext cx="5702206" cy="32301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117" y="1389255"/>
            <a:ext cx="5804659" cy="328819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327695" y="1500733"/>
            <a:ext cx="439749" cy="460690"/>
          </a:xfrm>
          <a:prstGeom prst="rect">
            <a:avLst/>
          </a:prstGeom>
          <a:noFill/>
          <a:ln w="28575">
            <a:solidFill>
              <a:srgbClr val="DA0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412922" y="1500733"/>
            <a:ext cx="439749" cy="460690"/>
          </a:xfrm>
          <a:prstGeom prst="rect">
            <a:avLst/>
          </a:prstGeom>
          <a:noFill/>
          <a:ln w="28575">
            <a:solidFill>
              <a:srgbClr val="DA0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688453" y="1849739"/>
            <a:ext cx="698014" cy="1012123"/>
          </a:xfrm>
          <a:prstGeom prst="rect">
            <a:avLst/>
          </a:prstGeom>
          <a:noFill/>
          <a:ln w="28575">
            <a:solidFill>
              <a:srgbClr val="DA0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35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919292" y="5053214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Component 3 EDA</a:t>
            </a:r>
            <a:endParaRPr lang="ko-KR" altLang="en-US" sz="3200" b="1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67" y="4833817"/>
            <a:ext cx="1522532" cy="15225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398832" y="5088798"/>
            <a:ext cx="87160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 smtClean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COMP3</a:t>
            </a:r>
            <a:r>
              <a:rPr lang="ko-KR" altLang="en-US" sz="2200" dirty="0" smtClean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을 엔진오일이라고 추측했으나</a:t>
            </a:r>
            <a:r>
              <a:rPr lang="en-US" altLang="ko-KR" sz="2200" dirty="0" smtClean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, </a:t>
            </a:r>
            <a:br>
              <a:rPr lang="en-US" altLang="ko-KR" sz="2200" dirty="0" smtClean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</a:br>
            <a:r>
              <a:rPr lang="ko-KR" altLang="en-US" sz="2200" dirty="0" smtClean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양품 여부와 관계 없이 </a:t>
            </a:r>
            <a:r>
              <a:rPr lang="en-US" altLang="ko-KR" sz="2200" dirty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P</a:t>
            </a:r>
            <a:r>
              <a:rPr lang="ko-KR" altLang="en-US" sz="2200" dirty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와 </a:t>
            </a:r>
            <a:r>
              <a:rPr lang="en-US" altLang="ko-KR" sz="2200" dirty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S</a:t>
            </a:r>
            <a:r>
              <a:rPr lang="ko-KR" altLang="en-US" sz="2200" dirty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변수에서 </a:t>
            </a:r>
            <a:r>
              <a:rPr lang="en-US" altLang="ko-KR" sz="2200" dirty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3</a:t>
            </a:r>
            <a:r>
              <a:rPr lang="ko-KR" altLang="en-US" sz="2200" dirty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번의 능선 </a:t>
            </a:r>
            <a:r>
              <a:rPr lang="ko-KR" altLang="en-US" sz="2200" dirty="0" smtClean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확인 </a:t>
            </a:r>
            <a:r>
              <a:rPr lang="en-US" altLang="ko-KR" sz="2200" dirty="0" smtClean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/>
            </a:r>
            <a:br>
              <a:rPr lang="en-US" altLang="ko-KR" sz="2200" dirty="0" smtClean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</a:br>
            <a:r>
              <a:rPr lang="en-US" altLang="ko-KR" sz="2200" dirty="0" smtClean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3</a:t>
            </a:r>
            <a:r>
              <a:rPr lang="ko-KR" altLang="en-US" sz="2200" dirty="0" smtClean="0">
                <a:latin typeface="LG Smart UI Light" panose="020B0300000101010101" pitchFamily="50" charset="-127"/>
                <a:ea typeface="LG Smart UI Light" panose="020B0300000101010101" pitchFamily="50" charset="-127"/>
                <a:cs typeface="Leelawadee UI Semilight" panose="020B0402040204020203" pitchFamily="34" charset="-34"/>
              </a:rPr>
              <a:t>개 정도의 오일이 데이터에 포함되어 있는 것으로 추정</a:t>
            </a:r>
            <a:endParaRPr lang="ko-KR" altLang="en-US" sz="2200" dirty="0">
              <a:latin typeface="LG Smart UI Light" panose="020B0300000101010101" pitchFamily="50" charset="-127"/>
              <a:ea typeface="LG Smart UI Light" panose="020B0300000101010101" pitchFamily="50" charset="-127"/>
              <a:cs typeface="Leelawadee UI Semilight" panose="020B0402040204020203" pitchFamily="34" charset="-34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-1" r="-285" b="-1201"/>
          <a:stretch/>
        </p:blipFill>
        <p:spPr>
          <a:xfrm>
            <a:off x="1477113" y="1010102"/>
            <a:ext cx="2798553" cy="36028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36533" y="3048000"/>
            <a:ext cx="2075067" cy="897467"/>
          </a:xfrm>
          <a:prstGeom prst="rect">
            <a:avLst/>
          </a:prstGeom>
          <a:noFill/>
          <a:ln w="28575">
            <a:solidFill>
              <a:srgbClr val="DA0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18644" t="59474" r="15028" b="19908"/>
          <a:stretch/>
        </p:blipFill>
        <p:spPr>
          <a:xfrm>
            <a:off x="3712219" y="1010101"/>
            <a:ext cx="7940439" cy="3148795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3911600" y="1806559"/>
            <a:ext cx="440267" cy="4449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4292598" y="1916974"/>
            <a:ext cx="440267" cy="4449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749794" y="2961411"/>
            <a:ext cx="440267" cy="4449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916607" y="2601422"/>
            <a:ext cx="440267" cy="4270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234299" y="1540771"/>
            <a:ext cx="440267" cy="4449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10454432" y="2422955"/>
            <a:ext cx="440267" cy="4449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568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26" grpId="0" animBg="1"/>
      <p:bldP spid="28" grpId="0" animBg="1"/>
      <p:bldP spid="17" grpId="0" animBg="1"/>
      <p:bldP spid="18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863451" y="5053212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Component 3 EDA</a:t>
            </a:r>
            <a:endParaRPr lang="ko-KR" altLang="en-US" sz="3200" b="1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67" y="4833817"/>
            <a:ext cx="1522532" cy="1522532"/>
          </a:xfrm>
          <a:prstGeom prst="rect">
            <a:avLst/>
          </a:prstGeom>
        </p:spPr>
      </p:pic>
      <p:sp>
        <p:nvSpPr>
          <p:cNvPr id="5" name="AutoShape 2" descr="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AutoShape 4" descr="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t="490"/>
          <a:stretch/>
        </p:blipFill>
        <p:spPr>
          <a:xfrm>
            <a:off x="558735" y="1001913"/>
            <a:ext cx="4755066" cy="3717845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6183333" y="1038754"/>
            <a:ext cx="4854533" cy="1971887"/>
            <a:chOff x="666074" y="1812199"/>
            <a:chExt cx="7589193" cy="936885"/>
          </a:xfrm>
        </p:grpSpPr>
        <p:sp>
          <p:nvSpPr>
            <p:cNvPr id="24" name="직사각형 23"/>
            <p:cNvSpPr/>
            <p:nvPr/>
          </p:nvSpPr>
          <p:spPr>
            <a:xfrm>
              <a:off x="3330694" y="1812199"/>
              <a:ext cx="4280753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66074" y="1813252"/>
              <a:ext cx="2664620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COMP3 </a:t>
              </a:r>
              <a:r>
                <a:rPr lang="ko-KR" altLang="en-US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분류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76196" y="1863356"/>
              <a:ext cx="4679071" cy="833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Length</a:t>
              </a:r>
              <a:r>
                <a:rPr lang="ko-KR" altLang="en-US" b="1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of </a:t>
              </a:r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Xa</a:t>
              </a:r>
              <a:r>
                <a:rPr lang="ko-KR" altLang="en-US" b="1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: 1791</a:t>
              </a:r>
            </a:p>
            <a:p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Length</a:t>
              </a:r>
              <a:r>
                <a:rPr lang="ko-KR" altLang="en-US" b="1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of </a:t>
              </a:r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ya</a:t>
              </a:r>
              <a:r>
                <a:rPr lang="ko-KR" altLang="en-US" b="1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: 1791</a:t>
              </a:r>
            </a:p>
            <a:p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Length</a:t>
              </a:r>
              <a:r>
                <a:rPr lang="ko-KR" altLang="en-US" b="1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of </a:t>
              </a:r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Xb</a:t>
              </a:r>
              <a:r>
                <a:rPr lang="ko-KR" altLang="en-US" b="1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: 3378</a:t>
              </a:r>
            </a:p>
            <a:p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Length</a:t>
              </a:r>
              <a:r>
                <a:rPr lang="ko-KR" altLang="en-US" b="1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of </a:t>
              </a:r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yb</a:t>
              </a:r>
              <a:r>
                <a:rPr lang="ko-KR" altLang="en-US" b="1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: 3378</a:t>
              </a:r>
            </a:p>
            <a:p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Length</a:t>
              </a:r>
              <a:r>
                <a:rPr lang="ko-KR" altLang="en-US" b="1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of </a:t>
              </a:r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Xc</a:t>
              </a:r>
              <a:r>
                <a:rPr lang="ko-KR" altLang="en-US" b="1" dirty="0" smtClean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: 1881</a:t>
              </a:r>
              <a:endParaRPr lang="ko-KR" altLang="en-US" b="1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  <a:p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Length</a:t>
              </a:r>
              <a:r>
                <a:rPr lang="ko-KR" altLang="en-US" b="1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 of </a:t>
              </a:r>
              <a:r>
                <a:rPr lang="ko-KR" altLang="en-US" b="1" dirty="0" err="1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yc</a:t>
              </a:r>
              <a:r>
                <a:rPr lang="ko-KR" altLang="en-US" b="1" dirty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: </a:t>
              </a:r>
              <a:r>
                <a:rPr lang="ko-KR" altLang="en-US" b="1" dirty="0" smtClean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1881</a:t>
              </a:r>
              <a:endParaRPr lang="ko-KR" altLang="en-US" b="1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2398832" y="5364250"/>
            <a:ext cx="871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P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와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S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변수를 기준으로 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k =3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으로 </a:t>
            </a:r>
            <a:r>
              <a:rPr lang="ko-KR" altLang="en-US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클러스터링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진행 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176649" y="3101554"/>
            <a:ext cx="4739217" cy="2095969"/>
            <a:chOff x="666074" y="1812199"/>
            <a:chExt cx="7408917" cy="1062353"/>
          </a:xfrm>
        </p:grpSpPr>
        <p:sp>
          <p:nvSpPr>
            <p:cNvPr id="32" name="직사각형 31"/>
            <p:cNvSpPr/>
            <p:nvPr/>
          </p:nvSpPr>
          <p:spPr>
            <a:xfrm>
              <a:off x="3330694" y="1812199"/>
              <a:ext cx="4280753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66074" y="1813252"/>
              <a:ext cx="2664620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모델링 개수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95920" y="1831310"/>
              <a:ext cx="4679071" cy="10432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COMPONENT ALL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COMPONENT 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COMPONENT 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COMPONENT 3A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COMPONENT 3B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COMPONENT 3C</a:t>
              </a:r>
              <a:endParaRPr lang="ko-KR" altLang="en-US" b="1" dirty="0"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23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</a:t>
            </a:r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개요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14806" y="1055324"/>
            <a:ext cx="55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수행 절차 및 경과</a:t>
            </a:r>
          </a:p>
        </p:txBody>
      </p:sp>
      <p:graphicFrame>
        <p:nvGraphicFramePr>
          <p:cNvPr id="16" name="Google Shape;79;p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520298"/>
              </p:ext>
            </p:extLst>
          </p:nvPr>
        </p:nvGraphicFramePr>
        <p:xfrm>
          <a:off x="508925" y="1758856"/>
          <a:ext cx="11174148" cy="4275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5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0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0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683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구분</a:t>
                      </a:r>
                      <a:endParaRPr sz="1800" b="1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기간</a:t>
                      </a:r>
                      <a:endParaRPr sz="18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활동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비고</a:t>
                      </a:r>
                      <a:endParaRPr sz="1800" b="1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7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요구사항 정의 및 </a:t>
                      </a:r>
                      <a:br>
                        <a:rPr lang="ko-KR" sz="1600" b="1" u="none" strike="noStrike" cap="none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ko-KR" sz="1600" b="1" u="none" strike="noStrike" cap="none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분석 기획</a:t>
                      </a:r>
                      <a:endParaRPr sz="16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6/10(</a:t>
                      </a:r>
                      <a:r>
                        <a:rPr lang="ko-KR" altLang="en-US" sz="1600" u="none" strike="noStrike" cap="none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월</a:t>
                      </a:r>
                      <a:r>
                        <a:rPr lang="en-US" altLang="ko-KR" sz="1600" u="none" strike="noStrike" cap="none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문제 정의, 비</a:t>
                      </a:r>
                      <a:r>
                        <a:rPr lang="ko-KR" sz="16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즈</a:t>
                      </a:r>
                      <a:r>
                        <a:rPr lang="ko-KR" sz="1600" u="none" strike="noStrike" cap="none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니스 관점 요구사항 정의 등등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7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데이터 전처리</a:t>
                      </a:r>
                      <a:endParaRPr sz="16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6/11(</a:t>
                      </a:r>
                      <a:r>
                        <a:rPr lang="ko-KR" alt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en-US" altLang="ko-KR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i="0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데이터를 분석하여 불필요한 데이터를 가공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7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탐색적 분석(EDA)</a:t>
                      </a:r>
                      <a:endParaRPr sz="16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6/11(</a:t>
                      </a:r>
                      <a:r>
                        <a:rPr lang="ko-KR" alt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en-US" altLang="ko-KR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)~6/13(</a:t>
                      </a:r>
                      <a:r>
                        <a:rPr lang="ko-KR" alt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en-US" altLang="ko-KR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i="0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데이터 전처리 결과에 따른 분석 방향 제시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7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모델 학습 및 선택</a:t>
                      </a:r>
                      <a:endParaRPr sz="16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600" i="0" u="none" strike="noStrike" cap="none" dirty="0" smtClean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6/14(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i="0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최적의 모델을 선정함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7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대시보드 구축</a:t>
                      </a:r>
                      <a:endParaRPr sz="16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sz="1600" i="0" u="none" strike="noStrike" cap="none" dirty="0" smtClean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6/14(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금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)~6/18(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화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i="0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u="none" strike="noStrike" cap="none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모델링 결과 대시보드에 구현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441804"/>
                  </a:ext>
                </a:extLst>
              </a:tr>
              <a:tr h="61476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결론도출</a:t>
                      </a:r>
                      <a:endParaRPr sz="16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en-US" altLang="ko-KR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6/5(</a:t>
                      </a:r>
                      <a:r>
                        <a:rPr lang="ko-KR" altLang="en-US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en-US" altLang="ko-KR" sz="1600" i="0" u="none" strike="noStrike" cap="none" dirty="0" smtClean="0">
                          <a:solidFill>
                            <a:schemeClr val="tx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)</a:t>
                      </a:r>
                      <a:endParaRPr sz="1600" i="0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앞서 진행한 과정을 바탕으로 결론을 도출함.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9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Component 3 EDA</a:t>
            </a:r>
            <a:endParaRPr lang="ko-KR" altLang="en-US" sz="3200" b="1" dirty="0">
              <a:solidFill>
                <a:schemeClr val="bg1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80324" y="1142843"/>
            <a:ext cx="4429125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 스케일링 및 모델링 선정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8" name="직각 삼각형 27"/>
          <p:cNvSpPr/>
          <p:nvPr/>
        </p:nvSpPr>
        <p:spPr>
          <a:xfrm flipH="1">
            <a:off x="4559374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380324" y="2157326"/>
            <a:ext cx="11125875" cy="1592132"/>
            <a:chOff x="666074" y="1801800"/>
            <a:chExt cx="11037095" cy="935832"/>
          </a:xfrm>
        </p:grpSpPr>
        <p:sp>
          <p:nvSpPr>
            <p:cNvPr id="15" name="직사각형 14"/>
            <p:cNvSpPr/>
            <p:nvPr/>
          </p:nvSpPr>
          <p:spPr>
            <a:xfrm>
              <a:off x="3252113" y="1801800"/>
              <a:ext cx="8451056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Robust Scaling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30589" y="1857993"/>
              <a:ext cx="7931944" cy="777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000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이상치에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의한 </a:t>
              </a:r>
              <a:r>
                <a:rPr lang="ko-KR" altLang="en-US" sz="2000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왜곡을 방지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할 수 있음</a:t>
              </a:r>
              <a:endParaRPr lang="en-US" altLang="ko-KR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데이터의 중심과 분포를 잘 반영</a:t>
              </a:r>
              <a:endParaRPr lang="en-US" altLang="ko-KR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원래 데이터의 </a:t>
              </a:r>
              <a:r>
                <a:rPr lang="ko-KR" altLang="en-US" sz="2000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분포를 잘 유지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할 수 있음</a:t>
              </a:r>
              <a:endParaRPr lang="en-US" altLang="ko-KR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000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큰</a:t>
              </a:r>
              <a:r>
                <a:rPr lang="en-US" altLang="ko-KR" sz="2000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000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데이터셋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에서도 </a:t>
              </a:r>
              <a:r>
                <a:rPr lang="ko-KR" altLang="en-US" sz="2000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효율적임</a:t>
              </a:r>
              <a:endParaRPr lang="ko-KR" altLang="en-US" sz="2000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80324" y="4074812"/>
            <a:ext cx="11125875" cy="1354636"/>
            <a:chOff x="666074" y="1801800"/>
            <a:chExt cx="11037095" cy="935832"/>
          </a:xfrm>
        </p:grpSpPr>
        <p:sp>
          <p:nvSpPr>
            <p:cNvPr id="29" name="직사각형 28"/>
            <p:cNvSpPr/>
            <p:nvPr/>
          </p:nvSpPr>
          <p:spPr>
            <a:xfrm>
              <a:off x="3252113" y="1801800"/>
              <a:ext cx="8451056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err="1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Catboost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30589" y="1933800"/>
              <a:ext cx="7931944" cy="701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범주형 변수의 효율적 처리</a:t>
              </a:r>
              <a:endParaRPr lang="en-US" altLang="ko-KR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000" u="sng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과적합을</a:t>
              </a:r>
              <a:r>
                <a:rPr lang="ko-KR" altLang="en-US" sz="2000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줄이기 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위한 순서 </a:t>
              </a:r>
              <a:r>
                <a:rPr lang="ko-KR" altLang="en-US" sz="2000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부스팅</a:t>
              </a:r>
              <a:endParaRPr lang="en-US" altLang="ko-KR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sz="2000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내장 교차 검증 기능</a:t>
              </a:r>
              <a:r>
                <a:rPr lang="ko-KR" altLang="en-US" sz="20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을 통한 성능 평가</a:t>
              </a:r>
              <a:endParaRPr lang="en-US" altLang="ko-KR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7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컴포넌트 </a:t>
            </a:r>
            <a:r>
              <a:rPr lang="en-US" altLang="ko-KR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ALL EDA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80324" y="1142843"/>
            <a:ext cx="4429125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모델링 결과 및 성능 지표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8" name="직각 삼각형 27"/>
          <p:cNvSpPr/>
          <p:nvPr/>
        </p:nvSpPr>
        <p:spPr>
          <a:xfrm flipH="1">
            <a:off x="4559374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80324" y="2157327"/>
            <a:ext cx="11125875" cy="1049866"/>
            <a:chOff x="666074" y="1801800"/>
            <a:chExt cx="11037095" cy="969037"/>
          </a:xfrm>
        </p:grpSpPr>
        <p:sp>
          <p:nvSpPr>
            <p:cNvPr id="11" name="직사각형 10"/>
            <p:cNvSpPr/>
            <p:nvPr/>
          </p:nvSpPr>
          <p:spPr>
            <a:xfrm>
              <a:off x="3252113" y="1801800"/>
              <a:ext cx="8451056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Component ALL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0591" y="1819166"/>
              <a:ext cx="7931944" cy="95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Iteration : 100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Learning_rate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0.2 / depth : 4</a:t>
              </a:r>
            </a:p>
            <a:p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   12_leaf_reg : 3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Border_count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32</a:t>
              </a:r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sz="2500" b="1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F1 Score : 0.83</a:t>
              </a:r>
              <a:endParaRPr lang="en-US" altLang="ko-KR" sz="2500" b="1" u="sng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80324" y="3424500"/>
            <a:ext cx="11125875" cy="1049866"/>
            <a:chOff x="666074" y="1801800"/>
            <a:chExt cx="11037095" cy="969037"/>
          </a:xfrm>
        </p:grpSpPr>
        <p:sp>
          <p:nvSpPr>
            <p:cNvPr id="15" name="직사각형 14"/>
            <p:cNvSpPr/>
            <p:nvPr/>
          </p:nvSpPr>
          <p:spPr>
            <a:xfrm>
              <a:off x="3252113" y="1801800"/>
              <a:ext cx="8451056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Component 1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30591" y="1819166"/>
              <a:ext cx="7931944" cy="95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Iteration : 140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Learning_rate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0.17 / depth : 5</a:t>
              </a:r>
            </a:p>
            <a:p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   12_leaf_reg : 3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Border_count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30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500" b="1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F1 Score : 0.75</a:t>
              </a:r>
              <a:endParaRPr lang="en-US" altLang="ko-KR" sz="2500" b="1" u="sng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80324" y="4724191"/>
            <a:ext cx="11125875" cy="1049866"/>
            <a:chOff x="666074" y="1801800"/>
            <a:chExt cx="11037095" cy="969037"/>
          </a:xfrm>
        </p:grpSpPr>
        <p:sp>
          <p:nvSpPr>
            <p:cNvPr id="20" name="직사각형 19"/>
            <p:cNvSpPr/>
            <p:nvPr/>
          </p:nvSpPr>
          <p:spPr>
            <a:xfrm>
              <a:off x="3252113" y="1801800"/>
              <a:ext cx="8451056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Component 2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30591" y="1819166"/>
              <a:ext cx="7931944" cy="95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Iteration : 120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Learning_rate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0.7 / depth : 4</a:t>
              </a:r>
            </a:p>
            <a:p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   12_leaf_reg : 4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Border_count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150</a:t>
              </a:r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sz="2500" b="1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F1 Score : 0.72</a:t>
              </a:r>
              <a:endParaRPr lang="en-US" altLang="ko-KR" sz="2500" b="1" u="sng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27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컴포넌트 </a:t>
            </a:r>
            <a:r>
              <a:rPr lang="en-US" altLang="ko-KR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ALL EDA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80324" y="1142843"/>
            <a:ext cx="4429125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모델링 결과 및 성능 지표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8" name="직각 삼각형 27"/>
          <p:cNvSpPr/>
          <p:nvPr/>
        </p:nvSpPr>
        <p:spPr>
          <a:xfrm flipH="1">
            <a:off x="4559374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80324" y="2157327"/>
            <a:ext cx="11125875" cy="1049866"/>
            <a:chOff x="666074" y="1801800"/>
            <a:chExt cx="11037095" cy="969037"/>
          </a:xfrm>
        </p:grpSpPr>
        <p:sp>
          <p:nvSpPr>
            <p:cNvPr id="11" name="직사각형 10"/>
            <p:cNvSpPr/>
            <p:nvPr/>
          </p:nvSpPr>
          <p:spPr>
            <a:xfrm>
              <a:off x="3252113" y="1801800"/>
              <a:ext cx="8451056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Component 3A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30591" y="1819166"/>
              <a:ext cx="7931944" cy="95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Iteration : 500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Learning_rate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0.1 / depth : 6</a:t>
              </a:r>
            </a:p>
            <a:p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   12_leaf_reg : 1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Border_count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100</a:t>
              </a:r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sz="2500" b="1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F1 Score : 0.71</a:t>
              </a:r>
              <a:endParaRPr lang="en-US" altLang="ko-KR" sz="2500" b="1" u="sng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80324" y="3424499"/>
            <a:ext cx="11125875" cy="1049866"/>
            <a:chOff x="666074" y="1801800"/>
            <a:chExt cx="11037095" cy="969037"/>
          </a:xfrm>
        </p:grpSpPr>
        <p:sp>
          <p:nvSpPr>
            <p:cNvPr id="15" name="직사각형 14"/>
            <p:cNvSpPr/>
            <p:nvPr/>
          </p:nvSpPr>
          <p:spPr>
            <a:xfrm>
              <a:off x="3252113" y="1801800"/>
              <a:ext cx="8451056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Component 3B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30591" y="1819166"/>
              <a:ext cx="7931944" cy="95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Iteration : 200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Learning_rate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0.1 / depth : 4</a:t>
              </a:r>
            </a:p>
            <a:p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   12_leaf_reg : 4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Border_count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50</a:t>
              </a:r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sz="2500" b="1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F1 Score : 0.71</a:t>
              </a:r>
              <a:endParaRPr lang="en-US" altLang="ko-KR" sz="2500" b="1" u="sng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80324" y="4724191"/>
            <a:ext cx="11125875" cy="1049866"/>
            <a:chOff x="666074" y="1801800"/>
            <a:chExt cx="11037095" cy="969037"/>
          </a:xfrm>
        </p:grpSpPr>
        <p:sp>
          <p:nvSpPr>
            <p:cNvPr id="20" name="직사각형 19"/>
            <p:cNvSpPr/>
            <p:nvPr/>
          </p:nvSpPr>
          <p:spPr>
            <a:xfrm>
              <a:off x="3252113" y="1801800"/>
              <a:ext cx="8451056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Component 3C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30591" y="1819166"/>
              <a:ext cx="7931944" cy="951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Iteration : 500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Learning_rate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0.05 / depth : 7</a:t>
              </a:r>
            </a:p>
            <a:p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   12_leaf_reg : 3 / 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Border_count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: 100</a:t>
              </a:r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sz="2500" b="1" u="sng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F1 Score : 0.71</a:t>
              </a:r>
              <a:endParaRPr lang="en-US" altLang="ko-KR" sz="2500" b="1" u="sng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3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컴포넌트 </a:t>
            </a:r>
            <a:r>
              <a:rPr lang="en-US" altLang="ko-KR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ALL EDA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80324" y="1142843"/>
            <a:ext cx="4429125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불량 판별 지표 설정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8" name="직각 삼각형 27"/>
          <p:cNvSpPr/>
          <p:nvPr/>
        </p:nvSpPr>
        <p:spPr>
          <a:xfrm flipH="1">
            <a:off x="4559374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69151"/>
              </p:ext>
            </p:extLst>
          </p:nvPr>
        </p:nvGraphicFramePr>
        <p:xfrm>
          <a:off x="6807976" y="2451952"/>
          <a:ext cx="4987048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524">
                  <a:extLst>
                    <a:ext uri="{9D8B030D-6E8A-4147-A177-3AD203B41FA5}">
                      <a16:colId xmlns:a16="http://schemas.microsoft.com/office/drawing/2014/main" val="4105056929"/>
                    </a:ext>
                  </a:extLst>
                </a:gridCol>
                <a:gridCol w="2493524">
                  <a:extLst>
                    <a:ext uri="{9D8B030D-6E8A-4147-A177-3AD203B41FA5}">
                      <a16:colId xmlns:a16="http://schemas.microsoft.com/office/drawing/2014/main" val="4269493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err="1" smtClean="0">
                          <a:latin typeface="LG Smart UI Light" panose="020B0300000101010101" pitchFamily="50" charset="-127"/>
                          <a:ea typeface="LG Smart UI Light" panose="020B0300000101010101" pitchFamily="50" charset="-127"/>
                        </a:rPr>
                        <a:t>Proba</a:t>
                      </a:r>
                      <a:endParaRPr lang="ko-KR" altLang="en-US" sz="2000" b="1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 smtClean="0">
                          <a:latin typeface="LG Smart UI Light" panose="020B0300000101010101" pitchFamily="50" charset="-127"/>
                          <a:ea typeface="LG Smart UI Light" panose="020B0300000101010101" pitchFamily="50" charset="-127"/>
                        </a:rPr>
                        <a:t>예측결과</a:t>
                      </a:r>
                      <a:endParaRPr lang="ko-KR" altLang="en-US" sz="2000" b="1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727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latin typeface="LG Smart UI Light" panose="020B0300000101010101" pitchFamily="50" charset="-127"/>
                          <a:ea typeface="LG Smart UI Light" panose="020B0300000101010101" pitchFamily="50" charset="-127"/>
                        </a:rPr>
                        <a:t>~0.40</a:t>
                      </a:r>
                      <a:endParaRPr lang="ko-KR" altLang="en-US" sz="2000" b="1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LG Smart UI Light" panose="020B0300000101010101" pitchFamily="50" charset="-127"/>
                          <a:ea typeface="LG Smart UI Light" panose="020B0300000101010101" pitchFamily="50" charset="-127"/>
                        </a:rPr>
                        <a:t>정상</a:t>
                      </a:r>
                      <a:endParaRPr lang="ko-KR" altLang="en-US" sz="2000" b="1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532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latin typeface="LG Smart UI Light" panose="020B0300000101010101" pitchFamily="50" charset="-127"/>
                          <a:ea typeface="LG Smart UI Light" panose="020B0300000101010101" pitchFamily="50" charset="-127"/>
                        </a:rPr>
                        <a:t>0.40~0.45</a:t>
                      </a:r>
                      <a:endParaRPr lang="ko-KR" altLang="en-US" sz="2000" b="1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LG Smart UI Light" panose="020B0300000101010101" pitchFamily="50" charset="-127"/>
                          <a:ea typeface="LG Smart UI Light" panose="020B0300000101010101" pitchFamily="50" charset="-127"/>
                        </a:rPr>
                        <a:t>주의</a:t>
                      </a:r>
                      <a:endParaRPr lang="ko-KR" altLang="en-US" sz="2000" b="1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457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latin typeface="LG Smart UI Light" panose="020B0300000101010101" pitchFamily="50" charset="-127"/>
                          <a:ea typeface="LG Smart UI Light" panose="020B0300000101010101" pitchFamily="50" charset="-127"/>
                        </a:rPr>
                        <a:t>0.45~0.50</a:t>
                      </a:r>
                      <a:endParaRPr lang="ko-KR" altLang="en-US" sz="2000" b="1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LG Smart UI Light" panose="020B0300000101010101" pitchFamily="50" charset="-127"/>
                          <a:ea typeface="LG Smart UI Light" panose="020B0300000101010101" pitchFamily="50" charset="-127"/>
                        </a:rPr>
                        <a:t>경고</a:t>
                      </a:r>
                      <a:endParaRPr lang="ko-KR" altLang="en-US" sz="2000" b="1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996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latin typeface="LG Smart UI Light" panose="020B0300000101010101" pitchFamily="50" charset="-127"/>
                          <a:ea typeface="LG Smart UI Light" panose="020B0300000101010101" pitchFamily="50" charset="-127"/>
                        </a:rPr>
                        <a:t>0.50~</a:t>
                      </a:r>
                      <a:endParaRPr lang="ko-KR" altLang="en-US" sz="2000" b="1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latin typeface="LG Smart UI Light" panose="020B0300000101010101" pitchFamily="50" charset="-127"/>
                          <a:ea typeface="LG Smart UI Light" panose="020B0300000101010101" pitchFamily="50" charset="-127"/>
                        </a:rPr>
                        <a:t>위험</a:t>
                      </a:r>
                      <a:endParaRPr lang="ko-KR" altLang="en-US" sz="2000" b="1" dirty="0">
                        <a:latin typeface="LG Smart UI Light" panose="020B0300000101010101" pitchFamily="50" charset="-127"/>
                        <a:ea typeface="LG Smart UI Light" panose="020B03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58413"/>
                  </a:ext>
                </a:extLst>
              </a:tr>
            </a:tbl>
          </a:graphicData>
        </a:graphic>
      </p:graphicFrame>
      <p:grpSp>
        <p:nvGrpSpPr>
          <p:cNvPr id="14" name="그룹 13"/>
          <p:cNvGrpSpPr/>
          <p:nvPr/>
        </p:nvGrpSpPr>
        <p:grpSpPr>
          <a:xfrm>
            <a:off x="380324" y="2338349"/>
            <a:ext cx="6104237" cy="2359290"/>
            <a:chOff x="3252113" y="1909602"/>
            <a:chExt cx="9914232" cy="893081"/>
          </a:xfrm>
        </p:grpSpPr>
        <p:sp>
          <p:nvSpPr>
            <p:cNvPr id="15" name="직사각형 14"/>
            <p:cNvSpPr/>
            <p:nvPr/>
          </p:nvSpPr>
          <p:spPr>
            <a:xfrm>
              <a:off x="3252113" y="1909602"/>
              <a:ext cx="9914232" cy="8930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11666" y="1999357"/>
              <a:ext cx="9654679" cy="664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Catboost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모델은 </a:t>
              </a:r>
              <a:r>
                <a:rPr lang="ko-KR" altLang="en-US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임계치값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en-US" altLang="ko-KR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proba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를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0.5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로 설정</a:t>
              </a:r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    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→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original threshold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Threshold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조정을 통해 단계마다 정보를 제공함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</a:t>
              </a:r>
              <a:r>
                <a:rPr lang="ko-KR" altLang="en-US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과대적합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고객이 자신의 오일 상태를 추측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,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불량 전에 교체 권유</a:t>
              </a:r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sp>
        <p:nvSpPr>
          <p:cNvPr id="3" name="타원 2"/>
          <p:cNvSpPr/>
          <p:nvPr/>
        </p:nvSpPr>
        <p:spPr>
          <a:xfrm>
            <a:off x="9927312" y="2940943"/>
            <a:ext cx="285345" cy="246434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9927312" y="3319335"/>
            <a:ext cx="285345" cy="24643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927312" y="3697727"/>
            <a:ext cx="285345" cy="2464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927311" y="4098958"/>
            <a:ext cx="285345" cy="2464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97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컴포넌트 </a:t>
            </a:r>
            <a:r>
              <a:rPr lang="en-US" altLang="ko-KR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ALL EDA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80324" y="1142843"/>
            <a:ext cx="4429125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예시 모델링</a:t>
            </a:r>
            <a:r>
              <a:rPr lang="en-US" altLang="ko-KR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(Component 2)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8" name="직각 삼각형 27"/>
          <p:cNvSpPr/>
          <p:nvPr/>
        </p:nvSpPr>
        <p:spPr>
          <a:xfrm flipH="1">
            <a:off x="4559374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02" y="2128533"/>
            <a:ext cx="9084553" cy="2125696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359402" y="4925393"/>
            <a:ext cx="9084553" cy="462658"/>
            <a:chOff x="3252113" y="1801800"/>
            <a:chExt cx="8451056" cy="935832"/>
          </a:xfrm>
        </p:grpSpPr>
        <p:sp>
          <p:nvSpPr>
            <p:cNvPr id="18" name="직사각형 17"/>
            <p:cNvSpPr/>
            <p:nvPr/>
          </p:nvSpPr>
          <p:spPr>
            <a:xfrm>
              <a:off x="3252113" y="1801800"/>
              <a:ext cx="8451056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30591" y="1819166"/>
              <a:ext cx="7931944" cy="217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주의 및 경고 신호를 통해 마음의 준비를 하는데 도움을 줄 수 있음</a:t>
              </a:r>
              <a:endPara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1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과제 활용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35</a:t>
            </a:fld>
            <a:endParaRPr lang="ko-KR" altLang="en-US" dirty="0"/>
          </a:p>
        </p:txBody>
      </p:sp>
      <p:graphicFrame>
        <p:nvGraphicFramePr>
          <p:cNvPr id="37" name="다이어그램 36"/>
          <p:cNvGraphicFramePr/>
          <p:nvPr>
            <p:extLst/>
          </p:nvPr>
        </p:nvGraphicFramePr>
        <p:xfrm>
          <a:off x="167529" y="1049790"/>
          <a:ext cx="11946079" cy="1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3" name="Picture 4" descr="https://asia.develon-ce.com/ko/img/smart-solution/doosanconnect/logo_doosanconnec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911" y="1267614"/>
            <a:ext cx="4659313" cy="31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모서리가 둥근 직사각형 40"/>
          <p:cNvSpPr/>
          <p:nvPr/>
        </p:nvSpPr>
        <p:spPr>
          <a:xfrm>
            <a:off x="697311" y="3459855"/>
            <a:ext cx="10722821" cy="2594264"/>
          </a:xfrm>
          <a:prstGeom prst="roundRect">
            <a:avLst>
              <a:gd name="adj" fmla="val 12957"/>
            </a:avLst>
          </a:prstGeom>
          <a:solidFill>
            <a:srgbClr val="FFD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167529" y="3043009"/>
            <a:ext cx="4203022" cy="940131"/>
            <a:chOff x="423744" y="3033983"/>
            <a:chExt cx="4203022" cy="94013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1152046" y="3175304"/>
              <a:ext cx="3474720" cy="673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solidFill>
                <a:srgbClr val="FE66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3744" y="3033983"/>
              <a:ext cx="940131" cy="940131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390460" y="3293403"/>
              <a:ext cx="2997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활용 예시</a:t>
              </a:r>
              <a:endPara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5" name="오른쪽 화살표 4"/>
          <p:cNvSpPr/>
          <p:nvPr/>
        </p:nvSpPr>
        <p:spPr>
          <a:xfrm>
            <a:off x="4370551" y="4332997"/>
            <a:ext cx="635454" cy="847980"/>
          </a:xfrm>
          <a:prstGeom prst="rightArrow">
            <a:avLst/>
          </a:prstGeom>
          <a:solidFill>
            <a:srgbClr val="FE6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646389" y="3921520"/>
            <a:ext cx="2122697" cy="1841066"/>
            <a:chOff x="5559382" y="3633908"/>
            <a:chExt cx="2122697" cy="214607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65813" y="3633908"/>
              <a:ext cx="1730124" cy="173012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59382" y="5421215"/>
              <a:ext cx="2122697" cy="358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오일 샘플링으로 데이터 추출</a:t>
              </a:r>
              <a:endParaRPr lang="ko-KR" altLang="en-US" sz="14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1" name="오른쪽 화살표 20"/>
          <p:cNvSpPr/>
          <p:nvPr/>
        </p:nvSpPr>
        <p:spPr>
          <a:xfrm>
            <a:off x="7825719" y="4331770"/>
            <a:ext cx="635454" cy="847980"/>
          </a:xfrm>
          <a:prstGeom prst="rightArrow">
            <a:avLst/>
          </a:prstGeom>
          <a:solidFill>
            <a:srgbClr val="FE6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077195" y="3902657"/>
            <a:ext cx="3387078" cy="1933928"/>
            <a:chOff x="8077195" y="3902657"/>
            <a:chExt cx="3387078" cy="1933928"/>
          </a:xfrm>
        </p:grpSpPr>
        <p:grpSp>
          <p:nvGrpSpPr>
            <p:cNvPr id="23" name="그룹 22"/>
            <p:cNvGrpSpPr/>
            <p:nvPr/>
          </p:nvGrpSpPr>
          <p:grpSpPr>
            <a:xfrm>
              <a:off x="8077195" y="3902657"/>
              <a:ext cx="3387078" cy="1933928"/>
              <a:chOff x="8077195" y="3902657"/>
              <a:chExt cx="3387078" cy="1933928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8077195" y="3902657"/>
                <a:ext cx="3387078" cy="1933928"/>
                <a:chOff x="8077195" y="3902657"/>
                <a:chExt cx="3387078" cy="1933928"/>
              </a:xfrm>
            </p:grpSpPr>
            <p:sp>
              <p:nvSpPr>
                <p:cNvPr id="48" name="자유형 47"/>
                <p:cNvSpPr/>
                <p:nvPr/>
              </p:nvSpPr>
              <p:spPr>
                <a:xfrm>
                  <a:off x="10504488" y="4500563"/>
                  <a:ext cx="831850" cy="1195387"/>
                </a:xfrm>
                <a:custGeom>
                  <a:avLst/>
                  <a:gdLst>
                    <a:gd name="connsiteX0" fmla="*/ 373062 w 831850"/>
                    <a:gd name="connsiteY0" fmla="*/ 0 h 1195387"/>
                    <a:gd name="connsiteX1" fmla="*/ 831850 w 831850"/>
                    <a:gd name="connsiteY1" fmla="*/ 60325 h 1195387"/>
                    <a:gd name="connsiteX2" fmla="*/ 511175 w 831850"/>
                    <a:gd name="connsiteY2" fmla="*/ 1195387 h 1195387"/>
                    <a:gd name="connsiteX3" fmla="*/ 68262 w 831850"/>
                    <a:gd name="connsiteY3" fmla="*/ 1030287 h 1195387"/>
                    <a:gd name="connsiteX4" fmla="*/ 0 w 831850"/>
                    <a:gd name="connsiteY4" fmla="*/ 1004887 h 1195387"/>
                    <a:gd name="connsiteX5" fmla="*/ 373062 w 831850"/>
                    <a:gd name="connsiteY5" fmla="*/ 0 h 1195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1850" h="1195387">
                      <a:moveTo>
                        <a:pt x="373062" y="0"/>
                      </a:moveTo>
                      <a:lnTo>
                        <a:pt x="831850" y="60325"/>
                      </a:lnTo>
                      <a:lnTo>
                        <a:pt x="511175" y="1195387"/>
                      </a:lnTo>
                      <a:lnTo>
                        <a:pt x="68262" y="1030287"/>
                      </a:lnTo>
                      <a:lnTo>
                        <a:pt x="0" y="1004887"/>
                      </a:lnTo>
                      <a:lnTo>
                        <a:pt x="37306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9" name="Picture 8" descr="KT, HD현대사이트솔루션과 함께 '통신 단선 사고' 예방한다 &lt; IT·전자 &lt; 산업 &lt; 기사본문 - 파이낸셜투데이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7500" b="90781" l="10000" r="90625">
                              <a14:foregroundMark x1="40104" y1="32188" x2="43646" y2="35938"/>
                              <a14:foregroundMark x1="52708" y1="41250" x2="52812" y2="42969"/>
                              <a14:foregroundMark x1="25000" y1="10781" x2="25521" y2="11406"/>
                              <a14:foregroundMark x1="31563" y1="12031" x2="30625" y2="11875"/>
                              <a14:foregroundMark x1="36250" y1="52812" x2="36250" y2="52812"/>
                              <a14:foregroundMark x1="31042" y1="59688" x2="31042" y2="59688"/>
                              <a14:foregroundMark x1="19479" y1="48281" x2="19479" y2="48281"/>
                              <a14:foregroundMark x1="64896" y1="18438" x2="68750" y2="15156"/>
                              <a14:foregroundMark x1="73438" y1="13906" x2="74792" y2="15781"/>
                              <a14:foregroundMark x1="78125" y1="14219" x2="79167" y2="19531"/>
                              <a14:foregroundMark x1="80208" y1="12344" x2="80833" y2="19375"/>
                              <a14:foregroundMark x1="72708" y1="11875" x2="79688" y2="11875"/>
                              <a14:foregroundMark x1="78750" y1="11563" x2="74583" y2="11563"/>
                              <a14:foregroundMark x1="80625" y1="10938" x2="78542" y2="7656"/>
                              <a14:foregroundMark x1="38542" y1="27031" x2="38542" y2="27031"/>
                              <a14:foregroundMark x1="31979" y1="18281" x2="31979" y2="18281"/>
                              <a14:foregroundMark x1="28958" y1="14375" x2="34063" y2="19844"/>
                              <a14:foregroundMark x1="69792" y1="86719" x2="74583" y2="86719"/>
                              <a14:foregroundMark x1="63646" y1="90469" x2="68750" y2="88750"/>
                              <a14:foregroundMark x1="69271" y1="8750" x2="71250" y2="9219"/>
                              <a14:foregroundMark x1="68333" y1="8906" x2="69271" y2="8906"/>
                              <a14:foregroundMark x1="70625" y1="7969" x2="68542" y2="7813"/>
                              <a14:foregroundMark x1="60521" y1="35156" x2="60521" y2="35156"/>
                              <a14:foregroundMark x1="61667" y1="40000" x2="61667" y2="40000"/>
                              <a14:foregroundMark x1="81458" y1="36094" x2="81458" y2="36094"/>
                              <a14:foregroundMark x1="82292" y1="41875" x2="82292" y2="41875"/>
                              <a14:foregroundMark x1="85521" y1="41250" x2="85521" y2="41250"/>
                              <a14:foregroundMark x1="87604" y1="41719" x2="87604" y2="41719"/>
                              <a14:foregroundMark x1="90208" y1="42344" x2="85521" y2="41094"/>
                              <a14:foregroundMark x1="77813" y1="89375" x2="80833" y2="90781"/>
                              <a14:backgroundMark x1="21771" y1="17188" x2="21771" y2="17188"/>
                              <a14:backgroundMark x1="25938" y1="31094" x2="25938" y2="31094"/>
                              <a14:backgroundMark x1="25104" y1="31094" x2="22188" y2="19063"/>
                              <a14:backgroundMark x1="36146" y1="15469" x2="38646" y2="14531"/>
                              <a14:backgroundMark x1="53438" y1="23125" x2="51979" y2="14375"/>
                              <a14:backgroundMark x1="53854" y1="29375" x2="53438" y2="24688"/>
                              <a14:backgroundMark x1="59167" y1="44688" x2="59167" y2="41875"/>
                              <a14:backgroundMark x1="58021" y1="37813" x2="58021" y2="37813"/>
                              <a14:backgroundMark x1="58542" y1="50000" x2="58750" y2="45781"/>
                              <a14:backgroundMark x1="58021" y1="51406" x2="57396" y2="51875"/>
                              <a14:backgroundMark x1="55729" y1="54531" x2="56667" y2="53750"/>
                              <a14:backgroundMark x1="54792" y1="55313" x2="54792" y2="55313"/>
                              <a14:backgroundMark x1="45521" y1="57031" x2="45521" y2="56719"/>
                              <a14:backgroundMark x1="44479" y1="55937" x2="44792" y2="57344"/>
                              <a14:backgroundMark x1="45417" y1="59062" x2="45417" y2="60625"/>
                              <a14:backgroundMark x1="45417" y1="58281" x2="45417" y2="58281"/>
                              <a14:backgroundMark x1="45938" y1="55937" x2="46875" y2="59375"/>
                              <a14:backgroundMark x1="43021" y1="54844" x2="46146" y2="54688"/>
                              <a14:backgroundMark x1="41979" y1="57344" x2="40625" y2="60938"/>
                              <a14:backgroundMark x1="25208" y1="60469" x2="26354" y2="62813"/>
                              <a14:backgroundMark x1="31250" y1="63438" x2="31354" y2="63906"/>
                              <a14:backgroundMark x1="31771" y1="63906" x2="31771" y2="63906"/>
                              <a14:backgroundMark x1="20625" y1="28906" x2="12708" y2="43750"/>
                              <a14:backgroundMark x1="13542" y1="50469" x2="13646" y2="52500"/>
                              <a14:backgroundMark x1="15937" y1="52344" x2="15625" y2="46250"/>
                              <a14:backgroundMark x1="21667" y1="42969" x2="17083" y2="43125"/>
                              <a14:backgroundMark x1="17396" y1="45781" x2="15937" y2="51719"/>
                              <a14:backgroundMark x1="21250" y1="44844" x2="17708" y2="44844"/>
                              <a14:backgroundMark x1="18542" y1="46719" x2="17083" y2="47188"/>
                              <a14:backgroundMark x1="29167" y1="35313" x2="26667" y2="32813"/>
                              <a14:backgroundMark x1="30833" y1="36094" x2="28646" y2="30781"/>
                              <a14:backgroundMark x1="90104" y1="42969" x2="84063" y2="41563"/>
                              <a14:backgroundMark x1="83333" y1="44063" x2="75938" y2="78281"/>
                              <a14:backgroundMark x1="84688" y1="14063" x2="85625" y2="14688"/>
                              <a14:backgroundMark x1="18229" y1="17188" x2="18229" y2="17188"/>
                              <a14:backgroundMark x1="12396" y1="10000" x2="12396" y2="10000"/>
                              <a14:backgroundMark x1="21042" y1="12969" x2="21042" y2="12969"/>
                              <a14:backgroundMark x1="31563" y1="28281" x2="31563" y2="28750"/>
                              <a14:backgroundMark x1="29479" y1="23750" x2="30521" y2="24844"/>
                              <a14:backgroundMark x1="29167" y1="22031" x2="29896" y2="23281"/>
                              <a14:backgroundMark x1="86146" y1="36094" x2="86146" y2="3609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354"/>
                <a:stretch/>
              </p:blipFill>
              <p:spPr bwMode="auto">
                <a:xfrm>
                  <a:off x="8077195" y="3902657"/>
                  <a:ext cx="3387078" cy="19339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 rot="1034529">
                <a:off x="10679536" y="4713208"/>
                <a:ext cx="560439" cy="560439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 rot="1039569">
              <a:off x="10571874" y="5122877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오일 불량</a:t>
              </a:r>
              <a:endParaRPr lang="ko-KR" altLang="en-US" sz="9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50" name="가로로 말린 두루마리 모양 49"/>
          <p:cNvSpPr/>
          <p:nvPr/>
        </p:nvSpPr>
        <p:spPr>
          <a:xfrm>
            <a:off x="8524815" y="4971416"/>
            <a:ext cx="1581391" cy="785232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E35B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accent2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문제해결</a:t>
            </a:r>
            <a:r>
              <a:rPr lang="en-US" altLang="ko-KR" sz="2400" dirty="0" smtClean="0">
                <a:solidFill>
                  <a:schemeClr val="accent2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!</a:t>
            </a:r>
            <a:endParaRPr lang="ko-KR" altLang="en-US" sz="2400" dirty="0">
              <a:solidFill>
                <a:schemeClr val="accent2"/>
              </a:solidFill>
              <a:latin typeface="양재백두체B" panose="02020603020101020101" pitchFamily="18" charset="-127"/>
              <a:ea typeface="양재백두체B" panose="02020603020101020101" pitchFamily="18" charset="-127"/>
            </a:endParaRPr>
          </a:p>
        </p:txBody>
      </p:sp>
      <p:sp>
        <p:nvSpPr>
          <p:cNvPr id="25" name="타원형 설명선 24"/>
          <p:cNvSpPr/>
          <p:nvPr/>
        </p:nvSpPr>
        <p:spPr>
          <a:xfrm>
            <a:off x="8487544" y="3071095"/>
            <a:ext cx="1690869" cy="948378"/>
          </a:xfrm>
          <a:prstGeom prst="wedgeEllipseCallout">
            <a:avLst>
              <a:gd name="adj1" fmla="val 37371"/>
              <a:gd name="adj2" fmla="val 5554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오일을 바꾸자</a:t>
            </a:r>
            <a:r>
              <a:rPr lang="en-US" altLang="ko-KR" sz="20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 ^^</a:t>
            </a:r>
            <a:endParaRPr lang="ko-KR" altLang="en-US" sz="20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026" name="Picture 2" descr="비상 사이렌 아이콘 위험 경고등 구급차 경로 경보 | 프리미엄 벡터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39" y="3297506"/>
            <a:ext cx="2596826" cy="25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비상 사이렌 아이콘 위험 경고등 구급차 경로 경보 | 프리미엄 벡터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039" y="3297506"/>
            <a:ext cx="2596826" cy="259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5163796" y="5455172"/>
            <a:ext cx="2023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모델링 기반 불량 확률 예측</a:t>
            </a:r>
            <a:endParaRPr lang="ko-KR" altLang="en-US" sz="1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158144" y="1881351"/>
            <a:ext cx="7251324" cy="2917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600" dirty="0" smtClean="0"/>
              <a:t>수정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390274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50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80324" y="1142843"/>
            <a:ext cx="5203353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 결과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8" name="직각 삼각형 27"/>
          <p:cNvSpPr/>
          <p:nvPr/>
        </p:nvSpPr>
        <p:spPr>
          <a:xfrm flipH="1">
            <a:off x="5333602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380324" y="2053564"/>
            <a:ext cx="5203353" cy="3355016"/>
            <a:chOff x="3252113" y="1801800"/>
            <a:chExt cx="8451056" cy="1270001"/>
          </a:xfrm>
        </p:grpSpPr>
        <p:sp>
          <p:nvSpPr>
            <p:cNvPr id="15" name="직사각형 14"/>
            <p:cNvSpPr/>
            <p:nvPr/>
          </p:nvSpPr>
          <p:spPr>
            <a:xfrm>
              <a:off x="3252113" y="1801800"/>
              <a:ext cx="8451056" cy="12700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11668" y="1999357"/>
              <a:ext cx="7931943" cy="914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Component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별로 심층 분석을 진행</a:t>
              </a:r>
              <a:endParaRPr lang="en-US" altLang="ko-KR" sz="2500" b="1" u="sng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sz="2500" b="1" u="sng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Threshold 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값을 낮게 설정하여 </a:t>
              </a:r>
              <a:r>
                <a:rPr lang="ko-KR" altLang="en-US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과대적합을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 유발함</a:t>
              </a:r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기존 모델에서 불량을 출력하는 경우보다 더 이른 시점에 주의를 요함</a:t>
              </a:r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대시보드를 활용하여 접근성을 </a:t>
              </a:r>
              <a:r>
                <a:rPr lang="ko-KR" altLang="en-US" dirty="0" err="1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높힘</a:t>
              </a:r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 결과 및 요약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25702" y="1142843"/>
            <a:ext cx="5203353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과제 개선점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3" name="직각 삼각형 12"/>
          <p:cNvSpPr/>
          <p:nvPr/>
        </p:nvSpPr>
        <p:spPr>
          <a:xfrm flipH="1">
            <a:off x="10978980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6025702" y="2053564"/>
            <a:ext cx="5203353" cy="3355016"/>
            <a:chOff x="3252113" y="1801800"/>
            <a:chExt cx="8451056" cy="1270001"/>
          </a:xfrm>
        </p:grpSpPr>
        <p:sp>
          <p:nvSpPr>
            <p:cNvPr id="23" name="직사각형 22"/>
            <p:cNvSpPr/>
            <p:nvPr/>
          </p:nvSpPr>
          <p:spPr>
            <a:xfrm>
              <a:off x="3252113" y="1801800"/>
              <a:ext cx="8451056" cy="12700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11668" y="1999357"/>
              <a:ext cx="7931943" cy="139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220284" y="2575459"/>
            <a:ext cx="48837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데이터셋에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관련된 정보가 부족함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Component 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별 결측 열에 대한 정보가 상이함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데이터 분석가가 접근하여 도출할 수 있는 </a:t>
            </a:r>
            <a:r>
              <a:rPr lang="ko-KR" altLang="en-US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인사이트가</a:t>
            </a:r>
            <a:r>
              <a:rPr lang="ko-KR" altLang="en-US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제한됨</a:t>
            </a:r>
            <a:endParaRPr lang="en-US" altLang="ko-KR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5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Google Shape;415;p23"/>
          <p:cNvGraphicFramePr/>
          <p:nvPr>
            <p:extLst>
              <p:ext uri="{D42A27DB-BD31-4B8C-83A1-F6EECF244321}">
                <p14:modId xmlns:p14="http://schemas.microsoft.com/office/powerpoint/2010/main" val="2005249687"/>
              </p:ext>
            </p:extLst>
          </p:nvPr>
        </p:nvGraphicFramePr>
        <p:xfrm>
          <a:off x="1089991" y="1581940"/>
          <a:ext cx="10012018" cy="38674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79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2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88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 err="1">
                          <a:solidFill>
                            <a:srgbClr val="000000"/>
                          </a:solidFill>
                          <a:latin typeface="LG Smart UI Bold" panose="020B0800000101010101" pitchFamily="50" charset="-127"/>
                          <a:ea typeface="LG Smart UI Bold" panose="020B0800000101010101" pitchFamily="50" charset="-127"/>
                          <a:cs typeface="Malgun Gothic"/>
                          <a:sym typeface="Malgun Gothic"/>
                        </a:rPr>
                        <a:t>평가지문</a:t>
                      </a:r>
                      <a:endParaRPr sz="1800" b="1" dirty="0">
                        <a:solidFill>
                          <a:srgbClr val="000000"/>
                        </a:solidFill>
                        <a:latin typeface="LG Smart UI Bold" panose="020B0800000101010101" pitchFamily="50" charset="-127"/>
                        <a:ea typeface="LG Smart UI Bold" panose="020B08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>
                          <a:solidFill>
                            <a:schemeClr val="dk1"/>
                          </a:solidFill>
                          <a:latin typeface="LG Smart UI Bold" panose="020B0800000101010101" pitchFamily="50" charset="-127"/>
                          <a:ea typeface="LG Smart UI Bold" panose="020B0800000101010101" pitchFamily="50" charset="-127"/>
                          <a:cs typeface="Malgun Gothic"/>
                          <a:sym typeface="Malgun Gothic"/>
                        </a:rPr>
                        <a:t>답변</a:t>
                      </a:r>
                      <a:endParaRPr sz="1800" b="1" dirty="0">
                        <a:solidFill>
                          <a:schemeClr val="dk1"/>
                        </a:solidFill>
                        <a:latin typeface="LG Smart UI Bold" panose="020B0800000101010101" pitchFamily="50" charset="-127"/>
                        <a:ea typeface="LG Smart UI Bold" panose="020B08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6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사전 기획의 관점에서 </a:t>
                      </a:r>
                      <a:r>
                        <a:rPr lang="en-US" altLang="ko-KR" sz="14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/>
                      </a:r>
                      <a:br>
                        <a:rPr lang="en-US" altLang="ko-KR" sz="14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</a:br>
                      <a:r>
                        <a:rPr lang="ko-KR" sz="14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프로젝트 </a:t>
                      </a:r>
                      <a:r>
                        <a:rPr lang="ko-KR" sz="14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결과물에 대한 완성도 평가</a:t>
                      </a:r>
                      <a:endParaRPr sz="14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4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10점 만점</a:t>
                      </a:r>
                      <a:r>
                        <a:rPr lang="ko-KR" sz="14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에 </a:t>
                      </a:r>
                      <a:r>
                        <a:rPr lang="en-US" altLang="ko-KR" sz="1400" b="1" dirty="0" smtClean="0">
                          <a:solidFill>
                            <a:srgbClr val="367CE5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10</a:t>
                      </a:r>
                      <a:r>
                        <a:rPr lang="ko-KR" sz="1400" b="1" dirty="0" smtClean="0">
                          <a:solidFill>
                            <a:srgbClr val="367CE5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점</a:t>
                      </a:r>
                      <a:endParaRPr sz="1400" b="1" dirty="0">
                        <a:solidFill>
                          <a:srgbClr val="367CE5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0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우리 팀의 잘한 부분과 아쉬운 점</a:t>
                      </a:r>
                      <a:endParaRPr sz="14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sz="1400" b="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잘한</a:t>
                      </a:r>
                      <a:r>
                        <a:rPr lang="en-US" altLang="ko-KR" sz="1400" b="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400" b="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점 :</a:t>
                      </a:r>
                      <a:r>
                        <a:rPr lang="en-US" altLang="ko-KR" sz="1400" b="0" baseline="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b="0" baseline="0" dirty="0" err="1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불량여부를</a:t>
                      </a:r>
                      <a:r>
                        <a:rPr lang="ko-KR" altLang="en-US" sz="1400" b="0" baseline="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 예측하는 것을 넘어서 사전 불량을 예측하여 사용자가 대비를 할 수 있음</a:t>
                      </a:r>
                      <a:endParaRPr sz="1400" b="0" dirty="0" smtClean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8575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ko-KR" sz="1400" b="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아쉬운 점 :</a:t>
                      </a:r>
                      <a:r>
                        <a:rPr lang="en-US" altLang="ko-KR" sz="1400" b="0" baseline="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b="0" baseline="0" dirty="0" err="1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데이터셋에</a:t>
                      </a:r>
                      <a:r>
                        <a:rPr lang="ko-KR" altLang="en-US" sz="1400" b="0" baseline="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 대한 정보가 부족했음</a:t>
                      </a:r>
                      <a:endParaRPr sz="1400" b="0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7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프로젝트 결과물의 추후 개선점이나 보완할 점</a:t>
                      </a:r>
                      <a:endParaRPr sz="14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변수의 의미를 파악하여 심도 깊은 분석을 진행하면 더 나은 결과를 도출할 것으로 예상함</a:t>
                      </a:r>
                      <a:endParaRPr sz="1400" b="0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510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프로젝트를 수행하면서 느낀 점이나 </a:t>
                      </a:r>
                      <a:endParaRPr sz="14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경험한 성과(경력 계획 등과 연관)</a:t>
                      </a:r>
                      <a:endParaRPr sz="1400" b="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도메인 지식의 여부와 활용도에 따라 프로젝트의 난이도가 변함을 알 수 있었음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8575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범주형 변수의 특성을 파악할 수 있다면 더 좋은 결과를 도출할 것으로 사료됨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85750" algn="l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프로젝트의 구체성을 높이기 위한</a:t>
                      </a:r>
                      <a:r>
                        <a:rPr lang="ko-KR" altLang="en-US" sz="1400" baseline="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 충분한 </a:t>
                      </a:r>
                      <a:r>
                        <a:rPr lang="ko-KR" altLang="en-US" sz="1400" baseline="0" dirty="0" err="1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마감기한이</a:t>
                      </a:r>
                      <a:r>
                        <a:rPr lang="ko-KR" altLang="en-US" sz="1400" baseline="0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 필요함을 확인함</a:t>
                      </a:r>
                      <a:endParaRPr lang="en-US" altLang="ko-KR" sz="1400" dirty="0" smtClean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자체 평가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17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583" y="1237129"/>
            <a:ext cx="11524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대시보드 넘어가는 페이지 넣기</a:t>
            </a:r>
            <a:endParaRPr lang="ko-KR" altLang="en-US" sz="3600" dirty="0"/>
          </a:p>
        </p:txBody>
      </p:sp>
      <p:sp>
        <p:nvSpPr>
          <p:cNvPr id="3" name="직사각형 2"/>
          <p:cNvSpPr/>
          <p:nvPr/>
        </p:nvSpPr>
        <p:spPr>
          <a:xfrm>
            <a:off x="2158144" y="1881351"/>
            <a:ext cx="7251324" cy="2917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600" dirty="0" smtClean="0"/>
              <a:t>수정</a:t>
            </a:r>
            <a:endParaRPr lang="ko-KR" altLang="en-US" sz="16600" dirty="0"/>
          </a:p>
        </p:txBody>
      </p:sp>
    </p:spTree>
    <p:extLst>
      <p:ext uri="{BB962C8B-B14F-4D97-AF65-F5344CB8AC3E}">
        <p14:creationId xmlns:p14="http://schemas.microsoft.com/office/powerpoint/2010/main" val="11562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60" y="142941"/>
            <a:ext cx="8454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1. </a:t>
            </a:r>
            <a:r>
              <a:rPr lang="ko-KR" altLang="en-US" sz="32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프로젝트 </a:t>
            </a:r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개요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14806" y="1055324"/>
            <a:ext cx="5562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팀 구성</a:t>
            </a:r>
          </a:p>
        </p:txBody>
      </p:sp>
      <p:graphicFrame>
        <p:nvGraphicFramePr>
          <p:cNvPr id="9" name="Google Shape;87;p5"/>
          <p:cNvGraphicFramePr/>
          <p:nvPr>
            <p:extLst>
              <p:ext uri="{D42A27DB-BD31-4B8C-83A1-F6EECF244321}">
                <p14:modId xmlns:p14="http://schemas.microsoft.com/office/powerpoint/2010/main" val="2197315376"/>
              </p:ext>
            </p:extLst>
          </p:nvPr>
        </p:nvGraphicFramePr>
        <p:xfrm>
          <a:off x="642690" y="1741482"/>
          <a:ext cx="11002500" cy="42040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68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6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7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1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>
                          <a:solidFill>
                            <a:srgbClr val="000000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훈련생</a:t>
                      </a:r>
                      <a:endParaRPr sz="2000" b="1" u="none" strike="noStrike" cap="none" dirty="0">
                        <a:solidFill>
                          <a:srgbClr val="000000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주 역할</a:t>
                      </a:r>
                      <a:endParaRPr sz="20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1" u="none" strike="noStrike" cap="none" dirty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담당 업무</a:t>
                      </a:r>
                      <a:endParaRPr sz="2000" b="1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금해인</a:t>
                      </a:r>
                      <a:endParaRPr sz="1600" b="0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Open Runner</a:t>
                      </a:r>
                      <a:endParaRPr lang="ko-KR" altLang="en-US" sz="1600" dirty="0" smtClean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대시보드 구현</a:t>
                      </a:r>
                      <a:r>
                        <a:rPr lang="en-US" altLang="ko-KR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장염 이슈 극복</a:t>
                      </a:r>
                      <a:r>
                        <a:rPr lang="en-US" altLang="ko-KR" sz="1600" b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위염 이슈 극복 실패</a:t>
                      </a:r>
                      <a:endParaRPr lang="ko-KR" altLang="en-US" sz="1600" b="0" dirty="0" smtClean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배영석</a:t>
                      </a:r>
                      <a:endParaRPr sz="1600" b="0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Nation </a:t>
                      </a:r>
                      <a:r>
                        <a:rPr lang="en-US" altLang="ko-KR" sz="160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Protecter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컴포넌트</a:t>
                      </a:r>
                      <a:r>
                        <a:rPr lang="en-US" altLang="ko-KR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ALL </a:t>
                      </a:r>
                      <a:r>
                        <a:rPr lang="ko-KR" altLang="en-US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모델링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예비군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(</a:t>
                      </a:r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해군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)</a:t>
                      </a:r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참석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양찬규</a:t>
                      </a:r>
                      <a:endParaRPr sz="1600" b="0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Rummikuder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데이터 전처리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컴포넌트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2</a:t>
                      </a:r>
                      <a:r>
                        <a:rPr lang="en-US" altLang="ko-KR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모델링</a:t>
                      </a:r>
                      <a:endParaRPr lang="en-US" altLang="ko-KR" sz="1600" dirty="0" smtClean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이준우</a:t>
                      </a:r>
                      <a:endParaRPr sz="1600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LoL</a:t>
                      </a:r>
                      <a:r>
                        <a:rPr 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to </a:t>
                      </a:r>
                      <a:r>
                        <a:rPr lang="en-US" sz="160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Chesser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데이터 전처리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컴포넌트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1</a:t>
                      </a:r>
                      <a:r>
                        <a:rPr lang="en-US" altLang="ko-KR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모델링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정서연</a:t>
                      </a:r>
                      <a:endParaRPr sz="1600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Tazzar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데이터 전처리</a:t>
                      </a: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, </a:t>
                      </a:r>
                      <a:r>
                        <a:rPr lang="ko-KR" altLang="en-US" sz="1600" u="none" strike="noStrike" cap="none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컴포넌트</a:t>
                      </a:r>
                      <a:r>
                        <a:rPr lang="en-US" altLang="ko-KR" sz="1600" u="none" strike="noStrike" cap="none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3 </a:t>
                      </a:r>
                      <a:r>
                        <a:rPr lang="ko-KR" altLang="en-US" sz="1600" u="none" strike="noStrike" cap="none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모델링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한현수</a:t>
                      </a:r>
                      <a:endParaRPr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Noise Maker</a:t>
                      </a:r>
                      <a:endParaRPr lang="en-US" altLang="ko-KR" sz="1600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도메인 지식 학습</a:t>
                      </a:r>
                      <a:r>
                        <a:rPr lang="ko-KR" altLang="en-US" sz="1600" baseline="0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</a:rPr>
                        <a:t> 및 도입</a:t>
                      </a:r>
                      <a:endParaRPr lang="ko-KR" altLang="en-US" sz="1600" dirty="0" smtClean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 err="1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김웅기</a:t>
                      </a:r>
                      <a:endParaRPr sz="16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1" u="none" strike="noStrike" cap="none" dirty="0" smtClean="0"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정신적 지주</a:t>
                      </a:r>
                      <a:endParaRPr sz="1600" b="1" u="none" strike="noStrike" cap="none" dirty="0"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1" u="none" strike="noStrike" cap="none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프로젝트 질의응답</a:t>
                      </a:r>
                      <a:r>
                        <a:rPr lang="ko-KR" sz="1600" b="1" dirty="0" smtClean="0">
                          <a:solidFill>
                            <a:schemeClr val="dk1"/>
                          </a:solidFill>
                          <a:latin typeface="LG Smart UI Regular" panose="020B0500000101010101" pitchFamily="50" charset="-127"/>
                          <a:ea typeface="LG Smart UI Regular" panose="020B0500000101010101" pitchFamily="50" charset="-127"/>
                          <a:cs typeface="Malgun Gothic"/>
                          <a:sym typeface="Malgun Gothic"/>
                        </a:rPr>
                        <a:t> 및 관리</a:t>
                      </a:r>
                      <a:endParaRPr sz="1600" b="1" u="none" strike="noStrike" cap="none" dirty="0">
                        <a:solidFill>
                          <a:schemeClr val="dk1"/>
                        </a:solidFill>
                        <a:latin typeface="LG Smart UI Regular" panose="020B0500000101010101" pitchFamily="50" charset="-127"/>
                        <a:ea typeface="LG Smart UI Regular" panose="020B0500000101010101" pitchFamily="50" charset="-127"/>
                        <a:cs typeface="Malgun Gothic"/>
                        <a:sym typeface="Malgun Gothic"/>
                      </a:endParaRPr>
                    </a:p>
                  </a:txBody>
                  <a:tcPr marL="9525" marR="9525" marT="9525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90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과제 배경 탐구 </a:t>
            </a:r>
            <a:r>
              <a:rPr lang="en-US" altLang="ko-KR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오일 교체의 중요성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062788" y="1578544"/>
            <a:ext cx="10291012" cy="4588709"/>
            <a:chOff x="995062" y="1649083"/>
            <a:chExt cx="10291012" cy="4588709"/>
          </a:xfrm>
        </p:grpSpPr>
        <p:grpSp>
          <p:nvGrpSpPr>
            <p:cNvPr id="16" name="그룹 15"/>
            <p:cNvGrpSpPr/>
            <p:nvPr/>
          </p:nvGrpSpPr>
          <p:grpSpPr>
            <a:xfrm>
              <a:off x="4765397" y="1649083"/>
              <a:ext cx="2750343" cy="4157822"/>
              <a:chOff x="4190951" y="1659540"/>
              <a:chExt cx="2750343" cy="4157822"/>
            </a:xfrm>
          </p:grpSpPr>
          <p:sp>
            <p:nvSpPr>
              <p:cNvPr id="40" name="타원 39"/>
              <p:cNvSpPr>
                <a:spLocks noChangeAspect="1"/>
              </p:cNvSpPr>
              <p:nvPr/>
            </p:nvSpPr>
            <p:spPr>
              <a:xfrm>
                <a:off x="4190951" y="1659540"/>
                <a:ext cx="2466000" cy="246446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190951" y="4402061"/>
                <a:ext cx="2466000" cy="369332"/>
              </a:xfrm>
              <a:prstGeom prst="rect">
                <a:avLst/>
              </a:prstGeom>
              <a:solidFill>
                <a:srgbClr val="0A1E5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부품 마모 증가</a:t>
                </a:r>
                <a:endParaRPr lang="ko-KR" altLang="en-US" dirty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190951" y="4894032"/>
                <a:ext cx="27503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오일을 교체하지 않으면 부품간 마찰이 증가하여 부품의 </a:t>
                </a:r>
                <a:r>
                  <a:rPr lang="en-US" altLang="ko-KR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/>
                </a:r>
                <a:br>
                  <a:rPr lang="en-US" altLang="ko-KR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</a:br>
                <a:r>
                  <a:rPr lang="ko-KR" altLang="en-US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마모 증가</a:t>
                </a:r>
                <a:endPara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  <p:sp>
            <p:nvSpPr>
              <p:cNvPr id="45" name="직각 삼각형 44"/>
              <p:cNvSpPr/>
              <p:nvPr/>
            </p:nvSpPr>
            <p:spPr>
              <a:xfrm flipH="1">
                <a:off x="6406876" y="4451880"/>
                <a:ext cx="250075" cy="319511"/>
              </a:xfrm>
              <a:prstGeom prst="rtTriangle">
                <a:avLst/>
              </a:prstGeom>
              <a:solidFill>
                <a:srgbClr val="FA00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2226" y="2070046"/>
                <a:ext cx="1643449" cy="1643449"/>
              </a:xfrm>
              <a:prstGeom prst="rect">
                <a:avLst/>
              </a:prstGeom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995062" y="1649083"/>
              <a:ext cx="2750344" cy="4588709"/>
              <a:chOff x="995062" y="1649083"/>
              <a:chExt cx="2750344" cy="4588709"/>
            </a:xfrm>
          </p:grpSpPr>
          <p:sp>
            <p:nvSpPr>
              <p:cNvPr id="23" name="타원 22"/>
              <p:cNvSpPr>
                <a:spLocks noChangeAspect="1"/>
              </p:cNvSpPr>
              <p:nvPr/>
            </p:nvSpPr>
            <p:spPr>
              <a:xfrm>
                <a:off x="995063" y="1649083"/>
                <a:ext cx="2466000" cy="246446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931" y="1815154"/>
                <a:ext cx="1898341" cy="1898341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95062" y="4391604"/>
                <a:ext cx="2750344" cy="369331"/>
              </a:xfrm>
              <a:prstGeom prst="rect">
                <a:avLst/>
              </a:prstGeom>
              <a:solidFill>
                <a:srgbClr val="0A1E5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기계 성능 하락 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/ </a:t>
                </a:r>
                <a:r>
                  <a:rPr lang="ko-KR" altLang="en-US" dirty="0" err="1" smtClean="0">
                    <a:solidFill>
                      <a:schemeClr val="bg1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고장위험</a:t>
                </a:r>
                <a:endParaRPr lang="ko-KR" altLang="en-US" dirty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995063" y="4883575"/>
                <a:ext cx="2750343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오일의 교체시기를 놓치면 엔진이나 기어 등 부품에 부담을 줄 수 있음</a:t>
                </a:r>
                <a:endPara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  <a:p>
                <a:endParaRPr lang="en-US" altLang="ko-KR" sz="8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  <a:p>
                <a:r>
                  <a:rPr lang="ko-KR" altLang="en-US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수리 및 유지 보수 비용의 증가</a:t>
                </a:r>
                <a:endPara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  <p:sp>
            <p:nvSpPr>
              <p:cNvPr id="51" name="직각 삼각형 50"/>
              <p:cNvSpPr/>
              <p:nvPr/>
            </p:nvSpPr>
            <p:spPr>
              <a:xfrm flipH="1">
                <a:off x="3495331" y="4441423"/>
                <a:ext cx="250075" cy="319511"/>
              </a:xfrm>
              <a:prstGeom prst="rtTriangle">
                <a:avLst/>
              </a:prstGeom>
              <a:solidFill>
                <a:srgbClr val="FA00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535731" y="1659540"/>
              <a:ext cx="2750343" cy="4157822"/>
              <a:chOff x="7306631" y="1649083"/>
              <a:chExt cx="2750343" cy="4157822"/>
            </a:xfrm>
          </p:grpSpPr>
          <p:sp>
            <p:nvSpPr>
              <p:cNvPr id="46" name="타원 45"/>
              <p:cNvSpPr>
                <a:spLocks noChangeAspect="1"/>
              </p:cNvSpPr>
              <p:nvPr/>
            </p:nvSpPr>
            <p:spPr>
              <a:xfrm>
                <a:off x="7306631" y="1649083"/>
                <a:ext cx="2466000" cy="246446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306631" y="4391604"/>
                <a:ext cx="2466000" cy="369332"/>
              </a:xfrm>
              <a:prstGeom prst="rect">
                <a:avLst/>
              </a:prstGeom>
              <a:solidFill>
                <a:srgbClr val="0A1E5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안전 문제</a:t>
                </a:r>
                <a:endParaRPr lang="ko-KR" altLang="en-US" dirty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306631" y="4883575"/>
                <a:ext cx="27503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오일이 오래 되면 부품 간 마찰로 인한 고온 및 고압으로 인한 안전 문제 발생</a:t>
                </a:r>
                <a:endPara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  <p:sp>
            <p:nvSpPr>
              <p:cNvPr id="49" name="직각 삼각형 48"/>
              <p:cNvSpPr/>
              <p:nvPr/>
            </p:nvSpPr>
            <p:spPr>
              <a:xfrm flipH="1">
                <a:off x="9513518" y="4441424"/>
                <a:ext cx="250075" cy="319511"/>
              </a:xfrm>
              <a:prstGeom prst="rtTriangle">
                <a:avLst/>
              </a:prstGeom>
              <a:solidFill>
                <a:srgbClr val="FA00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1756" y="1932602"/>
                <a:ext cx="1775749" cy="17757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403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아래쪽 화살표 31"/>
          <p:cNvSpPr/>
          <p:nvPr/>
        </p:nvSpPr>
        <p:spPr>
          <a:xfrm>
            <a:off x="5286077" y="5328833"/>
            <a:ext cx="1791295" cy="550069"/>
          </a:xfrm>
          <a:prstGeom prst="downArrow">
            <a:avLst/>
          </a:prstGeom>
          <a:solidFill>
            <a:srgbClr val="FFD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과제 배경 탐구 </a:t>
            </a:r>
            <a:r>
              <a:rPr lang="en-US" altLang="ko-KR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– </a:t>
            </a:r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오일 상태 진단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80324" y="1142843"/>
            <a:ext cx="4429125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Train data</a:t>
            </a:r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오일 상태 확인 방식 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85113812"/>
              </p:ext>
            </p:extLst>
          </p:nvPr>
        </p:nvGraphicFramePr>
        <p:xfrm>
          <a:off x="321587" y="1809241"/>
          <a:ext cx="11637963" cy="330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직각 삼각형 27"/>
          <p:cNvSpPr/>
          <p:nvPr/>
        </p:nvSpPr>
        <p:spPr>
          <a:xfrm flipH="1">
            <a:off x="4559374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66074" y="1801800"/>
            <a:ext cx="11037095" cy="935832"/>
            <a:chOff x="666074" y="1801800"/>
            <a:chExt cx="11037095" cy="935832"/>
          </a:xfrm>
        </p:grpSpPr>
        <p:sp>
          <p:nvSpPr>
            <p:cNvPr id="24" name="직사각형 23"/>
            <p:cNvSpPr/>
            <p:nvPr/>
          </p:nvSpPr>
          <p:spPr>
            <a:xfrm>
              <a:off x="3252113" y="1801800"/>
              <a:ext cx="8451056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Sample Transfer day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30706" y="1967963"/>
              <a:ext cx="79319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오일 </a:t>
              </a:r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샘플링 후 진단 기관으로 이동한 기간 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(Days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평균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7.6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일 소요</a:t>
              </a:r>
              <a:endPara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15042" y="4187493"/>
            <a:ext cx="10733366" cy="1148888"/>
            <a:chOff x="815042" y="4187493"/>
            <a:chExt cx="10733366" cy="114888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815042" y="4187493"/>
              <a:ext cx="10733366" cy="1148888"/>
            </a:xfrm>
            <a:prstGeom prst="roundRect">
              <a:avLst>
                <a:gd name="adj" fmla="val 50000"/>
              </a:avLst>
            </a:prstGeom>
            <a:solidFill>
              <a:srgbClr val="FD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0581" y="4357101"/>
              <a:ext cx="735806" cy="73580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2474098" y="4356514"/>
              <a:ext cx="79319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이동 기간</a:t>
              </a:r>
              <a:r>
                <a:rPr lang="en-US" altLang="ko-KR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: </a:t>
              </a:r>
              <a:r>
                <a:rPr lang="ko-KR" altLang="en-US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정확한 진단</a:t>
              </a:r>
              <a:r>
                <a:rPr lang="en-US" altLang="ko-KR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</a:t>
              </a:r>
              <a:r>
                <a:rPr lang="ko-KR" altLang="en-US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운영 중단 최소화</a:t>
              </a:r>
              <a:r>
                <a:rPr lang="en-US" altLang="ko-KR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</a:t>
              </a:r>
              <a:r>
                <a:rPr lang="ko-KR" altLang="en-US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문제 조기 발견</a:t>
              </a:r>
              <a:endParaRPr lang="en-US" altLang="ko-KR" sz="2000" dirty="0" smtClean="0">
                <a:solidFill>
                  <a:srgbClr val="FF5D5A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운행 중 오일 상태가 아니기 때문에 정확한 판단이 어려움</a:t>
              </a:r>
              <a:r>
                <a:rPr lang="en-US" altLang="ko-KR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endParaRPr lang="ko-KR" altLang="en-US" sz="2000" dirty="0">
                <a:solidFill>
                  <a:srgbClr val="FF5D5A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170633" y="6012334"/>
            <a:ext cx="3850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오일 상태 진단 솔루션 제안</a:t>
            </a:r>
            <a:endParaRPr lang="ko-KR" altLang="en-US" sz="2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49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Graphic spid="5" grpId="0">
        <p:bldAsOne/>
      </p:bldGraphic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717710" y="4836717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변수 분석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89" y="4773064"/>
            <a:ext cx="1522532" cy="15225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520048" y="5185822"/>
            <a:ext cx="871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불량판정에서 더 나아가 불량이 되기 전 실시간 진단을 통해 교체시기 추적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637247" y="3078578"/>
            <a:ext cx="6967732" cy="981835"/>
          </a:xfrm>
          <a:prstGeom prst="roundRect">
            <a:avLst>
              <a:gd name="adj" fmla="val 118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98604" y="3144971"/>
            <a:ext cx="69558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Threshold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를 </a:t>
            </a:r>
            <a:r>
              <a:rPr lang="ko-KR" altLang="en-US" sz="2400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구간화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하여 오일 상태 분리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37247" y="1504148"/>
            <a:ext cx="6967732" cy="798126"/>
          </a:xfrm>
          <a:prstGeom prst="roundRect">
            <a:avLst>
              <a:gd name="adj" fmla="val 1185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598604" y="1636197"/>
            <a:ext cx="69558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기존 분류 알고리즘 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: </a:t>
            </a:r>
            <a:r>
              <a:rPr lang="en-US" altLang="ko-KR" sz="2400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Proba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값이 </a:t>
            </a:r>
            <a:r>
              <a:rPr lang="en-US" altLang="ko-KR" sz="2400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Treshold</a:t>
            </a:r>
            <a:r>
              <a:rPr lang="en-US" altLang="ko-KR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0.5 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기준</a:t>
            </a:r>
            <a:r>
              <a:rPr lang="ko-KR" altLang="en-US" sz="24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endParaRPr lang="ko-KR" altLang="en-US" sz="24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894960" y="4312456"/>
            <a:ext cx="363166" cy="330130"/>
          </a:xfrm>
          <a:prstGeom prst="downArrow">
            <a:avLst/>
          </a:prstGeom>
          <a:solidFill>
            <a:srgbClr val="002060"/>
          </a:solidFill>
          <a:ln>
            <a:solidFill>
              <a:srgbClr val="FA0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>
            <a:off x="5894960" y="2527376"/>
            <a:ext cx="363166" cy="330130"/>
          </a:xfrm>
          <a:prstGeom prst="downArrow">
            <a:avLst/>
          </a:prstGeom>
          <a:solidFill>
            <a:srgbClr val="002060"/>
          </a:solidFill>
          <a:ln>
            <a:solidFill>
              <a:srgbClr val="FA0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598604" y="3606180"/>
            <a:ext cx="6955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Ex) ~0.4 : </a:t>
            </a:r>
            <a:r>
              <a:rPr lang="ko-KR" altLang="en-US" dirty="0" smtClean="0">
                <a:solidFill>
                  <a:srgbClr val="00B05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정상</a:t>
            </a:r>
            <a:r>
              <a:rPr lang="ko-KR" altLang="en-US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/ ~0.45 : </a:t>
            </a:r>
            <a:r>
              <a:rPr lang="ko-KR" altLang="en-US" dirty="0" smtClean="0">
                <a:solidFill>
                  <a:srgbClr val="FFFF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주의</a:t>
            </a:r>
            <a:r>
              <a:rPr lang="ko-KR" altLang="en-US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/ ~0.5 : </a:t>
            </a:r>
            <a:r>
              <a:rPr lang="ko-KR" altLang="en-US" dirty="0" smtClean="0">
                <a:solidFill>
                  <a:schemeClr val="accent2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경고</a:t>
            </a:r>
            <a:r>
              <a:rPr lang="ko-KR" altLang="en-US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</a:t>
            </a:r>
            <a:r>
              <a:rPr lang="en-US" altLang="ko-KR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/ 0.5~ : </a:t>
            </a:r>
            <a:r>
              <a:rPr lang="ko-KR" altLang="en-US" dirty="0" smtClean="0">
                <a:solidFill>
                  <a:srgbClr val="C00000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위험</a:t>
            </a:r>
            <a:endParaRPr lang="ko-KR" altLang="en-US" dirty="0">
              <a:solidFill>
                <a:srgbClr val="C00000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14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주제 및 고객 선정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8</a:t>
            </a:fld>
            <a:endParaRPr lang="ko-KR" altLang="en-US" dirty="0"/>
          </a:p>
        </p:txBody>
      </p:sp>
      <p:graphicFrame>
        <p:nvGraphicFramePr>
          <p:cNvPr id="37" name="다이어그램 36"/>
          <p:cNvGraphicFramePr/>
          <p:nvPr>
            <p:extLst>
              <p:ext uri="{D42A27DB-BD31-4B8C-83A1-F6EECF244321}">
                <p14:modId xmlns:p14="http://schemas.microsoft.com/office/powerpoint/2010/main" val="3927777261"/>
              </p:ext>
            </p:extLst>
          </p:nvPr>
        </p:nvGraphicFramePr>
        <p:xfrm>
          <a:off x="167529" y="1049790"/>
          <a:ext cx="11946079" cy="1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3" name="Picture 4" descr="https://asia.develon-ce.com/ko/img/smart-solution/doosanconnect/logo_doosanconnec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911" y="1267614"/>
            <a:ext cx="4659313" cy="31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모서리가 둥근 직사각형 40"/>
          <p:cNvSpPr/>
          <p:nvPr/>
        </p:nvSpPr>
        <p:spPr>
          <a:xfrm>
            <a:off x="697311" y="3459855"/>
            <a:ext cx="10722821" cy="2594264"/>
          </a:xfrm>
          <a:prstGeom prst="roundRect">
            <a:avLst>
              <a:gd name="adj" fmla="val 12957"/>
            </a:avLst>
          </a:prstGeom>
          <a:solidFill>
            <a:srgbClr val="FFD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167529" y="3043009"/>
            <a:ext cx="4203022" cy="940131"/>
            <a:chOff x="423744" y="3033983"/>
            <a:chExt cx="4203022" cy="94013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1152046" y="3175304"/>
              <a:ext cx="3474720" cy="673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solidFill>
                <a:srgbClr val="FE66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3744" y="3033983"/>
              <a:ext cx="940131" cy="940131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390460" y="3293403"/>
              <a:ext cx="2997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분석 주제 및 기대효과</a:t>
              </a:r>
              <a:endPara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5" name="오른쪽 화살표 4"/>
          <p:cNvSpPr/>
          <p:nvPr/>
        </p:nvSpPr>
        <p:spPr>
          <a:xfrm>
            <a:off x="4370551" y="4332997"/>
            <a:ext cx="635454" cy="847980"/>
          </a:xfrm>
          <a:prstGeom prst="rightArrow">
            <a:avLst/>
          </a:prstGeom>
          <a:solidFill>
            <a:srgbClr val="FE6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07660" y="3504946"/>
            <a:ext cx="2936195" cy="2288499"/>
            <a:chOff x="1107660" y="3504946"/>
            <a:chExt cx="2936195" cy="2288499"/>
          </a:xfrm>
        </p:grpSpPr>
        <p:sp>
          <p:nvSpPr>
            <p:cNvPr id="3" name="TextBox 2"/>
            <p:cNvSpPr txBox="1"/>
            <p:nvPr/>
          </p:nvSpPr>
          <p:spPr>
            <a:xfrm>
              <a:off x="1166557" y="5485668"/>
              <a:ext cx="28184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건설 기계에서 필요 데이터 실시간 수집</a:t>
              </a:r>
              <a:endParaRPr lang="ko-KR" altLang="en-US" sz="14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60" y="3504946"/>
              <a:ext cx="2936195" cy="185908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5237144" y="3633908"/>
            <a:ext cx="2767168" cy="2310527"/>
            <a:chOff x="5237144" y="3633908"/>
            <a:chExt cx="2767168" cy="23105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65813" y="3633908"/>
              <a:ext cx="1730124" cy="173012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237144" y="5421215"/>
              <a:ext cx="276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Train </a:t>
              </a:r>
              <a:r>
                <a:rPr lang="ko-KR" altLang="en-US" sz="1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데이터로 학습시킨 모델을 통해 </a:t>
              </a:r>
              <a:endParaRPr lang="en-US" altLang="ko-KR" sz="1400" dirty="0" smtClean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실시간 수집 데이터로 오일 상태 판단</a:t>
              </a:r>
              <a:endParaRPr lang="ko-KR" altLang="en-US" sz="14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1" name="오른쪽 화살표 20"/>
          <p:cNvSpPr/>
          <p:nvPr/>
        </p:nvSpPr>
        <p:spPr>
          <a:xfrm>
            <a:off x="7825719" y="4331770"/>
            <a:ext cx="635454" cy="847980"/>
          </a:xfrm>
          <a:prstGeom prst="rightArrow">
            <a:avLst/>
          </a:prstGeom>
          <a:solidFill>
            <a:srgbClr val="FE6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077195" y="3902657"/>
            <a:ext cx="3387078" cy="1933928"/>
            <a:chOff x="8077195" y="3902657"/>
            <a:chExt cx="3387078" cy="1933928"/>
          </a:xfrm>
        </p:grpSpPr>
        <p:grpSp>
          <p:nvGrpSpPr>
            <p:cNvPr id="23" name="그룹 22"/>
            <p:cNvGrpSpPr/>
            <p:nvPr/>
          </p:nvGrpSpPr>
          <p:grpSpPr>
            <a:xfrm>
              <a:off x="8077195" y="3902657"/>
              <a:ext cx="3387078" cy="1933928"/>
              <a:chOff x="8077195" y="3902657"/>
              <a:chExt cx="3387078" cy="1933928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8077195" y="3902657"/>
                <a:ext cx="3387078" cy="1933928"/>
                <a:chOff x="8077195" y="3902657"/>
                <a:chExt cx="3387078" cy="1933928"/>
              </a:xfrm>
            </p:grpSpPr>
            <p:sp>
              <p:nvSpPr>
                <p:cNvPr id="48" name="자유형 47"/>
                <p:cNvSpPr/>
                <p:nvPr/>
              </p:nvSpPr>
              <p:spPr>
                <a:xfrm>
                  <a:off x="10504488" y="4500563"/>
                  <a:ext cx="831850" cy="1195387"/>
                </a:xfrm>
                <a:custGeom>
                  <a:avLst/>
                  <a:gdLst>
                    <a:gd name="connsiteX0" fmla="*/ 373062 w 831850"/>
                    <a:gd name="connsiteY0" fmla="*/ 0 h 1195387"/>
                    <a:gd name="connsiteX1" fmla="*/ 831850 w 831850"/>
                    <a:gd name="connsiteY1" fmla="*/ 60325 h 1195387"/>
                    <a:gd name="connsiteX2" fmla="*/ 511175 w 831850"/>
                    <a:gd name="connsiteY2" fmla="*/ 1195387 h 1195387"/>
                    <a:gd name="connsiteX3" fmla="*/ 68262 w 831850"/>
                    <a:gd name="connsiteY3" fmla="*/ 1030287 h 1195387"/>
                    <a:gd name="connsiteX4" fmla="*/ 0 w 831850"/>
                    <a:gd name="connsiteY4" fmla="*/ 1004887 h 1195387"/>
                    <a:gd name="connsiteX5" fmla="*/ 373062 w 831850"/>
                    <a:gd name="connsiteY5" fmla="*/ 0 h 1195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1850" h="1195387">
                      <a:moveTo>
                        <a:pt x="373062" y="0"/>
                      </a:moveTo>
                      <a:lnTo>
                        <a:pt x="831850" y="60325"/>
                      </a:lnTo>
                      <a:lnTo>
                        <a:pt x="511175" y="1195387"/>
                      </a:lnTo>
                      <a:lnTo>
                        <a:pt x="68262" y="1030287"/>
                      </a:lnTo>
                      <a:lnTo>
                        <a:pt x="0" y="1004887"/>
                      </a:lnTo>
                      <a:lnTo>
                        <a:pt x="37306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9" name="Picture 8" descr="KT, HD현대사이트솔루션과 함께 '통신 단선 사고' 예방한다 &lt; IT·전자 &lt; 산업 &lt; 기사본문 - 파이낸셜투데이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500" b="90781" l="10000" r="90625">
                              <a14:foregroundMark x1="40104" y1="32188" x2="43646" y2="35938"/>
                              <a14:foregroundMark x1="52708" y1="41250" x2="52812" y2="42969"/>
                              <a14:foregroundMark x1="25000" y1="10781" x2="25521" y2="11406"/>
                              <a14:foregroundMark x1="31563" y1="12031" x2="30625" y2="11875"/>
                              <a14:foregroundMark x1="36250" y1="52812" x2="36250" y2="52812"/>
                              <a14:foregroundMark x1="31042" y1="59688" x2="31042" y2="59688"/>
                              <a14:foregroundMark x1="19479" y1="48281" x2="19479" y2="48281"/>
                              <a14:foregroundMark x1="64896" y1="18438" x2="68750" y2="15156"/>
                              <a14:foregroundMark x1="73438" y1="13906" x2="74792" y2="15781"/>
                              <a14:foregroundMark x1="78125" y1="14219" x2="79167" y2="19531"/>
                              <a14:foregroundMark x1="80208" y1="12344" x2="80833" y2="19375"/>
                              <a14:foregroundMark x1="72708" y1="11875" x2="79688" y2="11875"/>
                              <a14:foregroundMark x1="78750" y1="11563" x2="74583" y2="11563"/>
                              <a14:foregroundMark x1="80625" y1="10938" x2="78542" y2="7656"/>
                              <a14:foregroundMark x1="38542" y1="27031" x2="38542" y2="27031"/>
                              <a14:foregroundMark x1="31979" y1="18281" x2="31979" y2="18281"/>
                              <a14:foregroundMark x1="28958" y1="14375" x2="34063" y2="19844"/>
                              <a14:foregroundMark x1="69792" y1="86719" x2="74583" y2="86719"/>
                              <a14:foregroundMark x1="63646" y1="90469" x2="68750" y2="88750"/>
                              <a14:foregroundMark x1="69271" y1="8750" x2="71250" y2="9219"/>
                              <a14:foregroundMark x1="68333" y1="8906" x2="69271" y2="8906"/>
                              <a14:foregroundMark x1="70625" y1="7969" x2="68542" y2="7813"/>
                              <a14:foregroundMark x1="60521" y1="35156" x2="60521" y2="35156"/>
                              <a14:foregroundMark x1="61667" y1="40000" x2="61667" y2="40000"/>
                              <a14:foregroundMark x1="81458" y1="36094" x2="81458" y2="36094"/>
                              <a14:foregroundMark x1="82292" y1="41875" x2="82292" y2="41875"/>
                              <a14:foregroundMark x1="85521" y1="41250" x2="85521" y2="41250"/>
                              <a14:foregroundMark x1="87604" y1="41719" x2="87604" y2="41719"/>
                              <a14:foregroundMark x1="90208" y1="42344" x2="85521" y2="41094"/>
                              <a14:foregroundMark x1="77813" y1="89375" x2="80833" y2="90781"/>
                              <a14:backgroundMark x1="21771" y1="17188" x2="21771" y2="17188"/>
                              <a14:backgroundMark x1="25938" y1="31094" x2="25938" y2="31094"/>
                              <a14:backgroundMark x1="25104" y1="31094" x2="22188" y2="19063"/>
                              <a14:backgroundMark x1="36146" y1="15469" x2="38646" y2="14531"/>
                              <a14:backgroundMark x1="53438" y1="23125" x2="51979" y2="14375"/>
                              <a14:backgroundMark x1="53854" y1="29375" x2="53438" y2="24688"/>
                              <a14:backgroundMark x1="59167" y1="44688" x2="59167" y2="41875"/>
                              <a14:backgroundMark x1="58021" y1="37813" x2="58021" y2="37813"/>
                              <a14:backgroundMark x1="58542" y1="50000" x2="58750" y2="45781"/>
                              <a14:backgroundMark x1="58021" y1="51406" x2="57396" y2="51875"/>
                              <a14:backgroundMark x1="55729" y1="54531" x2="56667" y2="53750"/>
                              <a14:backgroundMark x1="54792" y1="55313" x2="54792" y2="55313"/>
                              <a14:backgroundMark x1="45521" y1="57031" x2="45521" y2="56719"/>
                              <a14:backgroundMark x1="44479" y1="55937" x2="44792" y2="57344"/>
                              <a14:backgroundMark x1="45417" y1="59062" x2="45417" y2="60625"/>
                              <a14:backgroundMark x1="45417" y1="58281" x2="45417" y2="58281"/>
                              <a14:backgroundMark x1="45938" y1="55937" x2="46875" y2="59375"/>
                              <a14:backgroundMark x1="43021" y1="54844" x2="46146" y2="54688"/>
                              <a14:backgroundMark x1="41979" y1="57344" x2="40625" y2="60938"/>
                              <a14:backgroundMark x1="25208" y1="60469" x2="26354" y2="62813"/>
                              <a14:backgroundMark x1="31250" y1="63438" x2="31354" y2="63906"/>
                              <a14:backgroundMark x1="31771" y1="63906" x2="31771" y2="63906"/>
                              <a14:backgroundMark x1="20625" y1="28906" x2="12708" y2="43750"/>
                              <a14:backgroundMark x1="13542" y1="50469" x2="13646" y2="52500"/>
                              <a14:backgroundMark x1="15937" y1="52344" x2="15625" y2="46250"/>
                              <a14:backgroundMark x1="21667" y1="42969" x2="17083" y2="43125"/>
                              <a14:backgroundMark x1="17396" y1="45781" x2="15937" y2="51719"/>
                              <a14:backgroundMark x1="21250" y1="44844" x2="17708" y2="44844"/>
                              <a14:backgroundMark x1="18542" y1="46719" x2="17083" y2="47188"/>
                              <a14:backgroundMark x1="29167" y1="35313" x2="26667" y2="32813"/>
                              <a14:backgroundMark x1="30833" y1="36094" x2="28646" y2="30781"/>
                              <a14:backgroundMark x1="90104" y1="42969" x2="84063" y2="41563"/>
                              <a14:backgroundMark x1="83333" y1="44063" x2="75938" y2="78281"/>
                              <a14:backgroundMark x1="84688" y1="14063" x2="85625" y2="14688"/>
                              <a14:backgroundMark x1="18229" y1="17188" x2="18229" y2="17188"/>
                              <a14:backgroundMark x1="12396" y1="10000" x2="12396" y2="10000"/>
                              <a14:backgroundMark x1="21042" y1="12969" x2="21042" y2="12969"/>
                              <a14:backgroundMark x1="31563" y1="28281" x2="31563" y2="28750"/>
                              <a14:backgroundMark x1="29479" y1="23750" x2="30521" y2="24844"/>
                              <a14:backgroundMark x1="29167" y1="22031" x2="29896" y2="23281"/>
                              <a14:backgroundMark x1="86146" y1="36094" x2="86146" y2="3609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354"/>
                <a:stretch/>
              </p:blipFill>
              <p:spPr bwMode="auto">
                <a:xfrm>
                  <a:off x="8077195" y="3902657"/>
                  <a:ext cx="3387078" cy="19339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034529">
                <a:off x="10679536" y="4713208"/>
                <a:ext cx="560439" cy="560439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 rot="1039569">
              <a:off x="10571874" y="5122877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오일 불량</a:t>
              </a:r>
              <a:endParaRPr lang="ko-KR" altLang="en-US" sz="9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50" name="가로로 말린 두루마리 모양 49"/>
          <p:cNvSpPr/>
          <p:nvPr/>
        </p:nvSpPr>
        <p:spPr>
          <a:xfrm>
            <a:off x="8524815" y="4971416"/>
            <a:ext cx="1581391" cy="785232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E35B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accent2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문제해결</a:t>
            </a:r>
            <a:r>
              <a:rPr lang="en-US" altLang="ko-KR" sz="2400" dirty="0" smtClean="0">
                <a:solidFill>
                  <a:schemeClr val="accent2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!</a:t>
            </a:r>
            <a:endParaRPr lang="ko-KR" altLang="en-US" sz="2400" dirty="0">
              <a:solidFill>
                <a:schemeClr val="accent2"/>
              </a:solidFill>
              <a:latin typeface="양재백두체B" panose="02020603020101020101" pitchFamily="18" charset="-127"/>
              <a:ea typeface="양재백두체B" panose="02020603020101020101" pitchFamily="18" charset="-127"/>
            </a:endParaRPr>
          </a:p>
        </p:txBody>
      </p:sp>
      <p:sp>
        <p:nvSpPr>
          <p:cNvPr id="25" name="타원형 설명선 24"/>
          <p:cNvSpPr/>
          <p:nvPr/>
        </p:nvSpPr>
        <p:spPr>
          <a:xfrm>
            <a:off x="8487544" y="3071095"/>
            <a:ext cx="1690869" cy="948378"/>
          </a:xfrm>
          <a:prstGeom prst="wedgeEllipseCallout">
            <a:avLst>
              <a:gd name="adj1" fmla="val 37371"/>
              <a:gd name="adj2" fmla="val 5554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오일을 바꾸자</a:t>
            </a:r>
            <a:r>
              <a:rPr lang="en-US" altLang="ko-KR" sz="20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 ^^</a:t>
            </a:r>
            <a:endParaRPr lang="ko-KR" altLang="en-US" sz="20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47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50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오일 교체로 인한 기대효과 </a:t>
            </a:r>
            <a:r>
              <a:rPr lang="en-US" altLang="ko-KR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– </a:t>
            </a:r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비용 측면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아래쪽 화살표 1"/>
          <p:cNvSpPr/>
          <p:nvPr/>
        </p:nvSpPr>
        <p:spPr>
          <a:xfrm>
            <a:off x="-1195723" y="764743"/>
            <a:ext cx="3519453" cy="6048807"/>
          </a:xfrm>
          <a:prstGeom prst="downArrow">
            <a:avLst>
              <a:gd name="adj1" fmla="val 50000"/>
              <a:gd name="adj2" fmla="val 45331"/>
            </a:avLst>
          </a:prstGeom>
          <a:solidFill>
            <a:srgbClr val="FA002D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8267" y="999066"/>
            <a:ext cx="6053667" cy="6053667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821461472"/>
              </p:ext>
            </p:extLst>
          </p:nvPr>
        </p:nvGraphicFramePr>
        <p:xfrm>
          <a:off x="4408486" y="1443217"/>
          <a:ext cx="7783514" cy="4466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3803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7849</TotalTime>
  <Words>2035</Words>
  <Application>Microsoft Office PowerPoint</Application>
  <PresentationFormat>와이드스크린</PresentationFormat>
  <Paragraphs>475</Paragraphs>
  <Slides>38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LG Smart UI Bold</vt:lpstr>
      <vt:lpstr>LG Smart UI Light</vt:lpstr>
      <vt:lpstr>LG Smart UI Regular</vt:lpstr>
      <vt:lpstr>맑은 고딕</vt:lpstr>
      <vt:lpstr>맑은 고딕</vt:lpstr>
      <vt:lpstr>양재백두체B</vt:lpstr>
      <vt:lpstr>휴먼매직체</vt:lpstr>
      <vt:lpstr>Arial</vt:lpstr>
      <vt:lpstr>Leelawadee UI Semilight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116</cp:revision>
  <dcterms:created xsi:type="dcterms:W3CDTF">2024-05-16T10:22:52Z</dcterms:created>
  <dcterms:modified xsi:type="dcterms:W3CDTF">2024-06-18T04:10:19Z</dcterms:modified>
</cp:coreProperties>
</file>